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Lst>
  <p:sldSz cy="5143500" cx="9144000"/>
  <p:notesSz cx="6858000" cy="9144000"/>
  <p:embeddedFontLst>
    <p:embeddedFont>
      <p:font typeface="Oswald Medium"/>
      <p:regular r:id="rId32"/>
      <p:bold r:id="rId33"/>
    </p:embeddedFont>
    <p:embeddedFont>
      <p:font typeface="Oswald Light"/>
      <p:regular r:id="rId34"/>
      <p:bold r:id="rId35"/>
    </p:embeddedFont>
    <p:embeddedFont>
      <p:font typeface="Oswald"/>
      <p:regular r:id="rId36"/>
      <p:bold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font" Target="fonts/OswaldMedium-bold.fntdata"/><Relationship Id="rId10" Type="http://schemas.openxmlformats.org/officeDocument/2006/relationships/slide" Target="slides/slide5.xml"/><Relationship Id="rId32" Type="http://schemas.openxmlformats.org/officeDocument/2006/relationships/font" Target="fonts/OswaldMedium-regular.fntdata"/><Relationship Id="rId13" Type="http://schemas.openxmlformats.org/officeDocument/2006/relationships/slide" Target="slides/slide8.xml"/><Relationship Id="rId35" Type="http://schemas.openxmlformats.org/officeDocument/2006/relationships/font" Target="fonts/OswaldLight-bold.fntdata"/><Relationship Id="rId12" Type="http://schemas.openxmlformats.org/officeDocument/2006/relationships/slide" Target="slides/slide7.xml"/><Relationship Id="rId34" Type="http://schemas.openxmlformats.org/officeDocument/2006/relationships/font" Target="fonts/OswaldLight-regular.fntdata"/><Relationship Id="rId15" Type="http://schemas.openxmlformats.org/officeDocument/2006/relationships/slide" Target="slides/slide10.xml"/><Relationship Id="rId37" Type="http://schemas.openxmlformats.org/officeDocument/2006/relationships/font" Target="fonts/Oswald-bold.fntdata"/><Relationship Id="rId14" Type="http://schemas.openxmlformats.org/officeDocument/2006/relationships/slide" Target="slides/slide9.xml"/><Relationship Id="rId36" Type="http://schemas.openxmlformats.org/officeDocument/2006/relationships/font" Target="fonts/Oswald-regular.fntdata"/><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endocrine.org/news-and-advocacy/news-room/2020/study-finds-over-80-percent-of-covid19-patients-have-vitamin-d-deficiency" TargetMode="External"/><Relationship Id="rId3" Type="http://schemas.openxmlformats.org/officeDocument/2006/relationships/hyperlink" Target="https://www.medpagetoday.com/meetingcoverage/asbmr/88586" TargetMode="External"/><Relationship Id="rId4" Type="http://schemas.openxmlformats.org/officeDocument/2006/relationships/hyperlink" Target="https://www.nature.com/articles/s41598-020-77093-z" TargetMode="External"/><Relationship Id="rId5" Type="http://schemas.openxmlformats.org/officeDocument/2006/relationships/hyperlink" Target="https://www.bmj.com/content/356/bmj.i6583" TargetMode="External"/><Relationship Id="rId6" Type="http://schemas.openxmlformats.org/officeDocument/2006/relationships/hyperlink" Target="https://www.sciencedaily.com/releases/2017/02/170216110002.htm#:~:text=Summary%3A,beyond%20bone%20and%20muscle%20health." TargetMode="Externa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800"/>
              </a:spcAft>
              <a:buClr>
                <a:schemeClr val="dk1"/>
              </a:buClr>
              <a:buSzPts val="1100"/>
              <a:buFont typeface="Arial"/>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g1a66a9ea6d2_0_24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4" name="Google Shape;124;g1a66a9ea6d2_0_2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dk1"/>
                </a:solidFill>
                <a:highlight>
                  <a:srgbClr val="FFFFFF"/>
                </a:highlight>
              </a:rPr>
              <a:t>Think of your health like a bank account. </a:t>
            </a:r>
            <a:endParaRPr>
              <a:solidFill>
                <a:schemeClr val="dk1"/>
              </a:solidFill>
              <a:highlight>
                <a:srgbClr val="FFFFFF"/>
              </a:highlight>
            </a:endParaRPr>
          </a:p>
          <a:p>
            <a:pPr indent="0" lvl="0" marL="0" rtl="0" algn="l">
              <a:spcBef>
                <a:spcPts val="0"/>
              </a:spcBef>
              <a:spcAft>
                <a:spcPts val="0"/>
              </a:spcAft>
              <a:buNone/>
            </a:pPr>
            <a:r>
              <a:t/>
            </a:r>
            <a:endParaRPr>
              <a:solidFill>
                <a:schemeClr val="dk1"/>
              </a:solidFill>
              <a:highlight>
                <a:srgbClr val="FFFFFF"/>
              </a:highlight>
            </a:endParaRPr>
          </a:p>
          <a:p>
            <a:pPr indent="0" lvl="0" marL="0" rtl="0" algn="l">
              <a:spcBef>
                <a:spcPts val="0"/>
              </a:spcBef>
              <a:spcAft>
                <a:spcPts val="0"/>
              </a:spcAft>
              <a:buNone/>
            </a:pPr>
            <a:r>
              <a:rPr lang="en">
                <a:solidFill>
                  <a:schemeClr val="dk1"/>
                </a:solidFill>
                <a:highlight>
                  <a:srgbClr val="FFFFFF"/>
                </a:highlight>
              </a:rPr>
              <a:t>Inputs like eating enough nutrient dense food to fuel your body, sleeping adequate hours to allow your body to recover from the strain of the day, getting daily movement, managing stress all contribute to growing your bank account. </a:t>
            </a:r>
            <a:endParaRPr>
              <a:solidFill>
                <a:schemeClr val="dk1"/>
              </a:solidFill>
              <a:highlight>
                <a:srgbClr val="FFFFFF"/>
              </a:highlight>
            </a:endParaRPr>
          </a:p>
          <a:p>
            <a:pPr indent="0" lvl="0" marL="0" rtl="0" algn="l">
              <a:spcBef>
                <a:spcPts val="0"/>
              </a:spcBef>
              <a:spcAft>
                <a:spcPts val="0"/>
              </a:spcAft>
              <a:buNone/>
            </a:pPr>
            <a:r>
              <a:t/>
            </a:r>
            <a:endParaRPr>
              <a:solidFill>
                <a:schemeClr val="dk1"/>
              </a:solidFill>
              <a:highlight>
                <a:srgbClr val="FFFFFF"/>
              </a:highlight>
            </a:endParaRPr>
          </a:p>
          <a:p>
            <a:pPr indent="0" lvl="0" marL="0" rtl="0" algn="l">
              <a:spcBef>
                <a:spcPts val="0"/>
              </a:spcBef>
              <a:spcAft>
                <a:spcPts val="0"/>
              </a:spcAft>
              <a:buNone/>
            </a:pPr>
            <a:r>
              <a:rPr lang="en">
                <a:solidFill>
                  <a:schemeClr val="dk1"/>
                </a:solidFill>
                <a:highlight>
                  <a:srgbClr val="FFFFFF"/>
                </a:highlight>
              </a:rPr>
              <a:t>Consistently undereating or leaning on </a:t>
            </a:r>
            <a:r>
              <a:rPr lang="en">
                <a:solidFill>
                  <a:schemeClr val="dk1"/>
                </a:solidFill>
                <a:highlight>
                  <a:srgbClr val="FFFFFF"/>
                </a:highlight>
              </a:rPr>
              <a:t>highly</a:t>
            </a:r>
            <a:r>
              <a:rPr lang="en">
                <a:solidFill>
                  <a:schemeClr val="dk1"/>
                </a:solidFill>
                <a:highlight>
                  <a:srgbClr val="FFFFFF"/>
                </a:highlight>
              </a:rPr>
              <a:t> processed foods, not sleeping enough, over exercising or not engaging in daily movement altogether, and experiencing highly </a:t>
            </a:r>
            <a:r>
              <a:rPr lang="en">
                <a:solidFill>
                  <a:schemeClr val="dk1"/>
                </a:solidFill>
                <a:highlight>
                  <a:srgbClr val="FFFFFF"/>
                </a:highlight>
              </a:rPr>
              <a:t>elevated stress levels all drain your bank account. </a:t>
            </a:r>
            <a:endParaRPr>
              <a:solidFill>
                <a:schemeClr val="dk1"/>
              </a:solidFill>
              <a:highlight>
                <a:srgbClr val="FFFFFF"/>
              </a:highlight>
            </a:endParaRPr>
          </a:p>
          <a:p>
            <a:pPr indent="0" lvl="0" marL="0" rtl="0" algn="l">
              <a:spcBef>
                <a:spcPts val="0"/>
              </a:spcBef>
              <a:spcAft>
                <a:spcPts val="0"/>
              </a:spcAft>
              <a:buNone/>
            </a:pPr>
            <a:r>
              <a:t/>
            </a:r>
            <a:endParaRPr>
              <a:solidFill>
                <a:schemeClr val="dk1"/>
              </a:solidFill>
              <a:highlight>
                <a:srgbClr val="FFFFFF"/>
              </a:highlight>
            </a:endParaRPr>
          </a:p>
          <a:p>
            <a:pPr indent="0" lvl="0" marL="0" rtl="0" algn="l">
              <a:spcBef>
                <a:spcPts val="0"/>
              </a:spcBef>
              <a:spcAft>
                <a:spcPts val="0"/>
              </a:spcAft>
              <a:buNone/>
            </a:pPr>
            <a:r>
              <a:rPr lang="en">
                <a:solidFill>
                  <a:schemeClr val="dk1"/>
                </a:solidFill>
                <a:highlight>
                  <a:srgbClr val="FFFFFF"/>
                </a:highlight>
              </a:rPr>
              <a:t>Learning how to eat to support a thriving bank account will set you up for optimal health for the rest of your life with improved energy, focus, mood, confidence, body composition and the ability to achieve your fitness goals if you are an athlete. </a:t>
            </a:r>
            <a:endParaRPr>
              <a:solidFill>
                <a:schemeClr val="dk1"/>
              </a:solidFill>
              <a:highlight>
                <a:srgbClr val="FFFFFF"/>
              </a:highlight>
            </a:endParaRPr>
          </a:p>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1a66a9ea6d2_0_25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1" name="Google Shape;131;g1a66a9ea6d2_0_25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28600" lvl="0" marL="457200" rtl="0" algn="l">
              <a:spcBef>
                <a:spcPts val="0"/>
              </a:spcBef>
              <a:spcAft>
                <a:spcPts val="0"/>
              </a:spcAft>
              <a:buClr>
                <a:schemeClr val="dk1"/>
              </a:buClr>
              <a:buSzPts val="1200"/>
              <a:buNone/>
            </a:pPr>
            <a:r>
              <a:rPr lang="en" sz="1200">
                <a:solidFill>
                  <a:schemeClr val="dk1"/>
                </a:solidFill>
              </a:rPr>
              <a:t>Carbohydrates are your body's preferred fuel source for your brain and muscle function. Your body takes the glucose in carbs and converts it into glycogen that is stored in your liver and muscles to energize you. There are 6 different types that you should focus on. </a:t>
            </a:r>
            <a:endParaRPr b="1" sz="1200">
              <a:solidFill>
                <a:schemeClr val="dk1"/>
              </a:solidFill>
            </a:endParaRPr>
          </a:p>
          <a:p>
            <a:pPr indent="-228600" lvl="0" marL="457200" rtl="0" algn="l">
              <a:spcBef>
                <a:spcPts val="0"/>
              </a:spcBef>
              <a:spcAft>
                <a:spcPts val="0"/>
              </a:spcAft>
              <a:buClr>
                <a:schemeClr val="dk1"/>
              </a:buClr>
              <a:buSzPts val="1200"/>
              <a:buNone/>
            </a:pPr>
            <a:r>
              <a:t/>
            </a:r>
            <a:endParaRPr b="1" sz="1200">
              <a:solidFill>
                <a:schemeClr val="dk1"/>
              </a:solidFill>
            </a:endParaRPr>
          </a:p>
          <a:p>
            <a:pPr indent="-228600" lvl="0" marL="457200" rtl="0" algn="l">
              <a:spcBef>
                <a:spcPts val="0"/>
              </a:spcBef>
              <a:spcAft>
                <a:spcPts val="0"/>
              </a:spcAft>
              <a:buClr>
                <a:schemeClr val="dk1"/>
              </a:buClr>
              <a:buSzPts val="1200"/>
              <a:buNone/>
            </a:pPr>
            <a:r>
              <a:rPr b="1" lang="en" sz="1200">
                <a:solidFill>
                  <a:schemeClr val="dk1"/>
                </a:solidFill>
              </a:rPr>
              <a:t>Leafy greens</a:t>
            </a:r>
            <a:r>
              <a:rPr lang="en" sz="1200">
                <a:solidFill>
                  <a:schemeClr val="dk1"/>
                </a:solidFill>
              </a:rPr>
              <a:t> - these are the foods that give you all the micronutrients you need - so if you’re consuming these 3x a day, you likely don’t need to supplement with vitamins and minerals. </a:t>
            </a:r>
            <a:endParaRPr i="1" sz="1200">
              <a:solidFill>
                <a:schemeClr val="dk1"/>
              </a:solidFill>
            </a:endParaRPr>
          </a:p>
          <a:p>
            <a:pPr indent="-228600" lvl="0" marL="457200" rtl="0" algn="l">
              <a:spcBef>
                <a:spcPts val="0"/>
              </a:spcBef>
              <a:spcAft>
                <a:spcPts val="0"/>
              </a:spcAft>
              <a:buClr>
                <a:schemeClr val="dk1"/>
              </a:buClr>
              <a:buSzPts val="1200"/>
              <a:buNone/>
            </a:pPr>
            <a:r>
              <a:t/>
            </a:r>
            <a:endParaRPr i="1" sz="1200">
              <a:solidFill>
                <a:schemeClr val="dk1"/>
              </a:solidFill>
            </a:endParaRPr>
          </a:p>
          <a:p>
            <a:pPr indent="-228600" lvl="0" marL="457200" rtl="0" algn="l">
              <a:spcBef>
                <a:spcPts val="0"/>
              </a:spcBef>
              <a:spcAft>
                <a:spcPts val="0"/>
              </a:spcAft>
              <a:buClr>
                <a:schemeClr val="dk1"/>
              </a:buClr>
              <a:buSzPts val="1200"/>
              <a:buNone/>
            </a:pPr>
            <a:r>
              <a:rPr b="1" lang="en" sz="1200">
                <a:solidFill>
                  <a:schemeClr val="dk1"/>
                </a:solidFill>
              </a:rPr>
              <a:t>Cruciferous veggies</a:t>
            </a:r>
            <a:r>
              <a:rPr lang="en" sz="1200">
                <a:solidFill>
                  <a:schemeClr val="dk1"/>
                </a:solidFill>
              </a:rPr>
              <a:t> - these veggies detox excess </a:t>
            </a:r>
            <a:r>
              <a:rPr lang="en" sz="1200">
                <a:solidFill>
                  <a:schemeClr val="dk1"/>
                </a:solidFill>
              </a:rPr>
              <a:t>hormones</a:t>
            </a:r>
            <a:r>
              <a:rPr lang="en" sz="1200">
                <a:solidFill>
                  <a:schemeClr val="dk1"/>
                </a:solidFill>
              </a:rPr>
              <a:t> from the body which help create optimal hormone levels</a:t>
            </a:r>
            <a:endParaRPr i="1" sz="1200">
              <a:solidFill>
                <a:schemeClr val="dk1"/>
              </a:solidFill>
            </a:endParaRPr>
          </a:p>
          <a:p>
            <a:pPr indent="-228600" lvl="0" marL="457200" rtl="0" algn="l">
              <a:spcBef>
                <a:spcPts val="0"/>
              </a:spcBef>
              <a:spcAft>
                <a:spcPts val="0"/>
              </a:spcAft>
              <a:buClr>
                <a:schemeClr val="dk1"/>
              </a:buClr>
              <a:buSzPts val="1200"/>
              <a:buNone/>
            </a:pPr>
            <a:r>
              <a:t/>
            </a:r>
            <a:endParaRPr i="1" sz="1200">
              <a:solidFill>
                <a:schemeClr val="dk1"/>
              </a:solidFill>
            </a:endParaRPr>
          </a:p>
          <a:p>
            <a:pPr indent="-228600" lvl="0" marL="457200" rtl="0" algn="l">
              <a:spcBef>
                <a:spcPts val="0"/>
              </a:spcBef>
              <a:spcAft>
                <a:spcPts val="0"/>
              </a:spcAft>
              <a:buClr>
                <a:schemeClr val="dk1"/>
              </a:buClr>
              <a:buSzPts val="1200"/>
              <a:buNone/>
            </a:pPr>
            <a:r>
              <a:rPr b="1" lang="en" sz="1200">
                <a:solidFill>
                  <a:schemeClr val="dk1"/>
                </a:solidFill>
              </a:rPr>
              <a:t>Root veggies</a:t>
            </a:r>
            <a:r>
              <a:rPr lang="en" sz="1200">
                <a:solidFill>
                  <a:schemeClr val="dk1"/>
                </a:solidFill>
              </a:rPr>
              <a:t> - these veggies contain naturally occurring starches, the raw energy to fuel your brain and muscles with glucose. They also help to produce serotonin, the neurotransmitter that promotes feelings of happiness. They also taste sweet and are chock full of fibre, vitamins and minerals which provide a great substitute for sugar rich foods. </a:t>
            </a:r>
            <a:r>
              <a:rPr i="1" lang="en" sz="1200">
                <a:solidFill>
                  <a:schemeClr val="dk1"/>
                </a:solidFill>
              </a:rPr>
              <a:t>Aim to consume these in your pre/post workout meal to fuel and recover and/or before bed to promote deep sleep.</a:t>
            </a:r>
            <a:endParaRPr i="1" sz="1200">
              <a:solidFill>
                <a:schemeClr val="dk1"/>
              </a:solidFill>
            </a:endParaRPr>
          </a:p>
          <a:p>
            <a:pPr indent="-228600" lvl="0" marL="457200" rtl="0" algn="l">
              <a:spcBef>
                <a:spcPts val="0"/>
              </a:spcBef>
              <a:spcAft>
                <a:spcPts val="0"/>
              </a:spcAft>
              <a:buClr>
                <a:schemeClr val="dk1"/>
              </a:buClr>
              <a:buSzPts val="1200"/>
              <a:buNone/>
            </a:pPr>
            <a:r>
              <a:t/>
            </a:r>
            <a:endParaRPr i="1" sz="1200">
              <a:solidFill>
                <a:schemeClr val="dk1"/>
              </a:solidFill>
            </a:endParaRPr>
          </a:p>
          <a:p>
            <a:pPr indent="-228600" lvl="0" marL="457200" rtl="0" algn="l">
              <a:spcBef>
                <a:spcPts val="0"/>
              </a:spcBef>
              <a:spcAft>
                <a:spcPts val="0"/>
              </a:spcAft>
              <a:buClr>
                <a:schemeClr val="dk1"/>
              </a:buClr>
              <a:buSzPts val="1200"/>
              <a:buNone/>
            </a:pPr>
            <a:r>
              <a:rPr b="1" lang="en" sz="1200">
                <a:solidFill>
                  <a:schemeClr val="dk1"/>
                </a:solidFill>
              </a:rPr>
              <a:t>Grains</a:t>
            </a:r>
            <a:r>
              <a:rPr lang="en" sz="1200">
                <a:solidFill>
                  <a:schemeClr val="dk1"/>
                </a:solidFill>
              </a:rPr>
              <a:t> - you don’t HAVE to choose gluten free if you’re not allergic to gluten. Most manufactured gluten free products are actually worse for you because they contain filler ingredients to make them taste better. But if you notice that eating gluten causes symptoms like brain fog or bloating, stick to this list of gluten free grains.</a:t>
            </a:r>
            <a:endParaRPr i="1" sz="1200">
              <a:solidFill>
                <a:schemeClr val="dk1"/>
              </a:solidFill>
            </a:endParaRPr>
          </a:p>
          <a:p>
            <a:pPr indent="-228600" lvl="0" marL="457200" rtl="0" algn="l">
              <a:spcBef>
                <a:spcPts val="0"/>
              </a:spcBef>
              <a:spcAft>
                <a:spcPts val="0"/>
              </a:spcAft>
              <a:buClr>
                <a:schemeClr val="dk1"/>
              </a:buClr>
              <a:buSzPts val="1200"/>
              <a:buNone/>
            </a:pPr>
            <a:r>
              <a:t/>
            </a:r>
            <a:endParaRPr i="1" sz="1200">
              <a:solidFill>
                <a:schemeClr val="dk1"/>
              </a:solidFill>
            </a:endParaRPr>
          </a:p>
          <a:p>
            <a:pPr indent="-228600" lvl="0" marL="457200" rtl="0" algn="l">
              <a:spcBef>
                <a:spcPts val="0"/>
              </a:spcBef>
              <a:spcAft>
                <a:spcPts val="0"/>
              </a:spcAft>
              <a:buClr>
                <a:schemeClr val="dk1"/>
              </a:buClr>
              <a:buSzPts val="1200"/>
              <a:buNone/>
            </a:pPr>
            <a:r>
              <a:rPr b="1" lang="en" sz="1200">
                <a:solidFill>
                  <a:schemeClr val="dk1"/>
                </a:solidFill>
              </a:rPr>
              <a:t>Low GI fruits</a:t>
            </a:r>
            <a:r>
              <a:rPr lang="en" sz="1200">
                <a:solidFill>
                  <a:schemeClr val="dk1"/>
                </a:solidFill>
              </a:rPr>
              <a:t> - fruit contains an abundance of vitamins and minerals to promote optimal health, choosing low fructose options help to balance your blood sugar. </a:t>
            </a:r>
            <a:endParaRPr i="1" sz="1200">
              <a:solidFill>
                <a:schemeClr val="dk1"/>
              </a:solidFill>
            </a:endParaRPr>
          </a:p>
          <a:p>
            <a:pPr indent="-228600" lvl="0" marL="457200" rtl="0" algn="l">
              <a:spcBef>
                <a:spcPts val="0"/>
              </a:spcBef>
              <a:spcAft>
                <a:spcPts val="0"/>
              </a:spcAft>
              <a:buClr>
                <a:schemeClr val="dk1"/>
              </a:buClr>
              <a:buSzPts val="1200"/>
              <a:buNone/>
            </a:pPr>
            <a:r>
              <a:t/>
            </a:r>
            <a:endParaRPr i="1" sz="1200">
              <a:solidFill>
                <a:schemeClr val="dk1"/>
              </a:solidFill>
            </a:endParaRPr>
          </a:p>
          <a:p>
            <a:pPr indent="-228600" lvl="0" marL="457200" rtl="0" algn="l">
              <a:spcBef>
                <a:spcPts val="0"/>
              </a:spcBef>
              <a:spcAft>
                <a:spcPts val="0"/>
              </a:spcAft>
              <a:buClr>
                <a:schemeClr val="dk1"/>
              </a:buClr>
              <a:buSzPts val="1200"/>
              <a:buNone/>
            </a:pPr>
            <a:r>
              <a:rPr b="1" lang="en" sz="1200">
                <a:solidFill>
                  <a:schemeClr val="dk1"/>
                </a:solidFill>
              </a:rPr>
              <a:t>Legumes</a:t>
            </a:r>
            <a:r>
              <a:rPr lang="en" sz="1200">
                <a:solidFill>
                  <a:schemeClr val="dk1"/>
                </a:solidFill>
              </a:rPr>
              <a:t> - these foods are full of fibre, vitamins and </a:t>
            </a:r>
            <a:r>
              <a:rPr lang="en" sz="1200">
                <a:solidFill>
                  <a:schemeClr val="dk1"/>
                </a:solidFill>
              </a:rPr>
              <a:t>minerals</a:t>
            </a:r>
            <a:r>
              <a:rPr lang="en" sz="1200">
                <a:solidFill>
                  <a:schemeClr val="dk1"/>
                </a:solidFill>
              </a:rPr>
              <a:t> and if you don’t consume animal meats, these also contain protein. </a:t>
            </a:r>
            <a:endParaRPr sz="1200">
              <a:solidFill>
                <a:schemeClr val="dk1"/>
              </a:solidFill>
            </a:endParaRPr>
          </a:p>
          <a:p>
            <a:pPr indent="-228600" lvl="0" marL="457200" rtl="0" algn="l">
              <a:spcBef>
                <a:spcPts val="0"/>
              </a:spcBef>
              <a:spcAft>
                <a:spcPts val="0"/>
              </a:spcAft>
              <a:buClr>
                <a:schemeClr val="dk1"/>
              </a:buClr>
              <a:buSzPts val="1200"/>
              <a:buNone/>
            </a:pPr>
            <a:r>
              <a:t/>
            </a:r>
            <a:endParaRPr sz="1200">
              <a:solidFill>
                <a:schemeClr val="dk1"/>
              </a:solidFill>
            </a:endParaRPr>
          </a:p>
          <a:p>
            <a:pPr indent="-228600" lvl="0" marL="457200" rtl="0" algn="l">
              <a:spcBef>
                <a:spcPts val="0"/>
              </a:spcBef>
              <a:spcAft>
                <a:spcPts val="0"/>
              </a:spcAft>
              <a:buClr>
                <a:schemeClr val="dk1"/>
              </a:buClr>
              <a:buSzPts val="1200"/>
              <a:buNone/>
            </a:pPr>
            <a:r>
              <a:t/>
            </a:r>
            <a:endParaRPr i="1" sz="1200">
              <a:solidFill>
                <a:schemeClr val="dk1"/>
              </a:solidFill>
              <a:highlight>
                <a:srgbClr val="FFFF00"/>
              </a:highligh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1a66a9ea6d2_0_25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1a66a9ea6d2_0_2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1"/>
                </a:solidFill>
                <a:latin typeface="Oswald Light"/>
                <a:ea typeface="Oswald Light"/>
                <a:cs typeface="Oswald Light"/>
                <a:sym typeface="Oswald Light"/>
              </a:rPr>
              <a:t>Our brain is made up of 60% fat, which means that the food we eat directly feeds our brain . </a:t>
            </a:r>
            <a:r>
              <a:rPr lang="en">
                <a:solidFill>
                  <a:schemeClr val="dk1"/>
                </a:solidFill>
              </a:rPr>
              <a:t>There are 3 categories of healthy fats:</a:t>
            </a:r>
            <a:endParaRPr>
              <a:solidFill>
                <a:schemeClr val="dk1"/>
              </a:solidFill>
            </a:endParaRPr>
          </a:p>
          <a:p>
            <a:pPr indent="-228600" lvl="0" marL="457200" rtl="0" algn="l">
              <a:spcBef>
                <a:spcPts val="800"/>
              </a:spcBef>
              <a:spcAft>
                <a:spcPts val="0"/>
              </a:spcAft>
              <a:buClr>
                <a:schemeClr val="dk1"/>
              </a:buClr>
              <a:buSzPts val="1100"/>
              <a:buNone/>
            </a:pPr>
            <a:r>
              <a:rPr b="1" lang="en">
                <a:solidFill>
                  <a:schemeClr val="dk1"/>
                </a:solidFill>
              </a:rPr>
              <a:t>Saturated Fats</a:t>
            </a:r>
            <a:r>
              <a:rPr lang="en">
                <a:solidFill>
                  <a:schemeClr val="dk1"/>
                </a:solidFill>
              </a:rPr>
              <a:t> - these fats help our body absorb fat-soluble vitamins , they protect our liver from damage by free radicals, strengthen the immune system, support metabolism and provide the material for building hormones. </a:t>
            </a:r>
            <a:endParaRPr>
              <a:solidFill>
                <a:schemeClr val="dk1"/>
              </a:solidFill>
            </a:endParaRPr>
          </a:p>
          <a:p>
            <a:pPr indent="-228600" lvl="0" marL="457200" rtl="0" algn="l">
              <a:spcBef>
                <a:spcPts val="0"/>
              </a:spcBef>
              <a:spcAft>
                <a:spcPts val="0"/>
              </a:spcAft>
              <a:buClr>
                <a:schemeClr val="dk1"/>
              </a:buClr>
              <a:buSzPts val="1150"/>
              <a:buNone/>
            </a:pPr>
            <a:r>
              <a:t/>
            </a:r>
            <a:endParaRPr>
              <a:solidFill>
                <a:schemeClr val="dk1"/>
              </a:solidFill>
            </a:endParaRPr>
          </a:p>
          <a:p>
            <a:pPr indent="-228600" lvl="0" marL="457200" rtl="0" algn="l">
              <a:spcBef>
                <a:spcPts val="0"/>
              </a:spcBef>
              <a:spcAft>
                <a:spcPts val="0"/>
              </a:spcAft>
              <a:buClr>
                <a:schemeClr val="dk1"/>
              </a:buClr>
              <a:buSzPts val="1100"/>
              <a:buNone/>
            </a:pPr>
            <a:r>
              <a:rPr b="1" lang="en">
                <a:solidFill>
                  <a:schemeClr val="dk1"/>
                </a:solidFill>
              </a:rPr>
              <a:t>Monounsaturated Fats</a:t>
            </a:r>
            <a:r>
              <a:rPr lang="en">
                <a:solidFill>
                  <a:schemeClr val="dk1"/>
                </a:solidFill>
              </a:rPr>
              <a:t> - these fats help improve the function of blood vessels and aid in blood sugar control and insulin levels.</a:t>
            </a:r>
            <a:endParaRPr>
              <a:solidFill>
                <a:schemeClr val="dk1"/>
              </a:solidFill>
            </a:endParaRPr>
          </a:p>
          <a:p>
            <a:pPr indent="-228600" lvl="0" marL="457200" rtl="0" algn="l">
              <a:spcBef>
                <a:spcPts val="0"/>
              </a:spcBef>
              <a:spcAft>
                <a:spcPts val="0"/>
              </a:spcAft>
              <a:buClr>
                <a:schemeClr val="dk1"/>
              </a:buClr>
              <a:buSzPts val="1150"/>
              <a:buNone/>
            </a:pPr>
            <a:r>
              <a:t/>
            </a:r>
            <a:endParaRPr>
              <a:solidFill>
                <a:schemeClr val="dk1"/>
              </a:solidFill>
            </a:endParaRPr>
          </a:p>
          <a:p>
            <a:pPr indent="-228600" lvl="0" marL="457200" rtl="0" algn="l">
              <a:spcBef>
                <a:spcPts val="0"/>
              </a:spcBef>
              <a:spcAft>
                <a:spcPts val="0"/>
              </a:spcAft>
              <a:buClr>
                <a:schemeClr val="dk1"/>
              </a:buClr>
              <a:buSzPts val="1100"/>
              <a:buNone/>
            </a:pPr>
            <a:r>
              <a:rPr b="1" lang="en">
                <a:solidFill>
                  <a:schemeClr val="dk1"/>
                </a:solidFill>
              </a:rPr>
              <a:t>Polyunsaturated Fats</a:t>
            </a:r>
            <a:r>
              <a:rPr lang="en">
                <a:solidFill>
                  <a:schemeClr val="dk1"/>
                </a:solidFill>
              </a:rPr>
              <a:t> - these fats are essential fats, which means they are required for normal body functions but your body cannot make them, so you must obtain them from food. </a:t>
            </a:r>
            <a:endParaRPr>
              <a:solidFill>
                <a:schemeClr val="dk1"/>
              </a:solidFill>
            </a:endParaRPr>
          </a:p>
          <a:p>
            <a:pPr indent="-228600" lvl="0" marL="457200" rtl="0" algn="l">
              <a:spcBef>
                <a:spcPts val="0"/>
              </a:spcBef>
              <a:spcAft>
                <a:spcPts val="0"/>
              </a:spcAft>
              <a:buClr>
                <a:schemeClr val="dk1"/>
              </a:buClr>
              <a:buSzPts val="1150"/>
              <a:buNone/>
            </a:pPr>
            <a:r>
              <a:t/>
            </a:r>
            <a:endParaRPr>
              <a:solidFill>
                <a:schemeClr val="dk1"/>
              </a:solidFill>
            </a:endParaRPr>
          </a:p>
          <a:p>
            <a:pPr indent="-228600" lvl="0" marL="457200" rtl="0" algn="l">
              <a:spcBef>
                <a:spcPts val="0"/>
              </a:spcBef>
              <a:spcAft>
                <a:spcPts val="0"/>
              </a:spcAft>
              <a:buClr>
                <a:schemeClr val="dk1"/>
              </a:buClr>
              <a:buSzPts val="1100"/>
              <a:buNone/>
            </a:pPr>
            <a:r>
              <a:rPr b="1" lang="en">
                <a:solidFill>
                  <a:schemeClr val="dk1"/>
                </a:solidFill>
              </a:rPr>
              <a:t>Since most of the food that we consume is high in inflammatory vegetable oils such as canola oil, our ratio of omega 6:3 fats is 20:1, which activates inflammatory pathways in our body. The ideal ratio is 1:1 </a:t>
            </a:r>
            <a:r>
              <a:rPr lang="en">
                <a:solidFill>
                  <a:schemeClr val="dk1"/>
                </a:solidFill>
              </a:rPr>
              <a:t>which is why paying attention to increasing your omega 3 fats is important to correct that inflammation that </a:t>
            </a:r>
            <a:r>
              <a:rPr lang="en">
                <a:solidFill>
                  <a:schemeClr val="dk1"/>
                </a:solidFill>
              </a:rPr>
              <a:t>leads to negative health conditions. </a:t>
            </a:r>
            <a:endParaRPr>
              <a:solidFill>
                <a:schemeClr val="dk1"/>
              </a:solidFill>
            </a:endParaRPr>
          </a:p>
          <a:p>
            <a:pPr indent="0" lvl="0" marL="0" rtl="0" algn="l">
              <a:spcBef>
                <a:spcPts val="1600"/>
              </a:spcBef>
              <a:spcAft>
                <a:spcPts val="0"/>
              </a:spcAft>
              <a:buNone/>
            </a:pPr>
            <a:r>
              <a:rPr lang="en">
                <a:solidFill>
                  <a:schemeClr val="dk1"/>
                </a:solidFill>
              </a:rPr>
              <a:t>The two categories of fats that we want to avoid are:</a:t>
            </a:r>
            <a:endParaRPr>
              <a:solidFill>
                <a:schemeClr val="dk1"/>
              </a:solidFill>
            </a:endParaRPr>
          </a:p>
          <a:p>
            <a:pPr indent="-228600" lvl="0" marL="457200" rtl="0" algn="l">
              <a:spcBef>
                <a:spcPts val="800"/>
              </a:spcBef>
              <a:spcAft>
                <a:spcPts val="0"/>
              </a:spcAft>
              <a:buClr>
                <a:schemeClr val="dk1"/>
              </a:buClr>
              <a:buSzPts val="1100"/>
              <a:buNone/>
            </a:pPr>
            <a:r>
              <a:rPr b="1" lang="en">
                <a:solidFill>
                  <a:schemeClr val="dk1"/>
                </a:solidFill>
              </a:rPr>
              <a:t>Rancid or Oxidized Fats </a:t>
            </a:r>
            <a:r>
              <a:rPr lang="en">
                <a:solidFill>
                  <a:schemeClr val="dk1"/>
                </a:solidFill>
              </a:rPr>
              <a:t>- vegetables oils such as canola, corn, cottonseed, peanut, safflower, soybean and sunflower oils go bad when exposed to excess heat, light, or oxygen.</a:t>
            </a:r>
            <a:endParaRPr>
              <a:solidFill>
                <a:schemeClr val="dk1"/>
              </a:solidFill>
            </a:endParaRPr>
          </a:p>
          <a:p>
            <a:pPr indent="-228600" lvl="0" marL="457200" rtl="0" algn="l">
              <a:spcBef>
                <a:spcPts val="0"/>
              </a:spcBef>
              <a:spcAft>
                <a:spcPts val="0"/>
              </a:spcAft>
              <a:buClr>
                <a:schemeClr val="dk1"/>
              </a:buClr>
              <a:buSzPts val="1100"/>
              <a:buNone/>
            </a:pPr>
            <a:r>
              <a:rPr b="1" lang="en">
                <a:solidFill>
                  <a:schemeClr val="dk1"/>
                </a:solidFill>
              </a:rPr>
              <a:t>Trans Fats</a:t>
            </a:r>
            <a:r>
              <a:rPr lang="en">
                <a:solidFill>
                  <a:schemeClr val="dk1"/>
                </a:solidFill>
              </a:rPr>
              <a:t> - unsaturated fats that have been exposed to high heat which makes them inflammatory. These fats are typically found in commercial baked goods and fried foods.</a:t>
            </a:r>
            <a:endParaRPr>
              <a:solidFill>
                <a:schemeClr val="dk1"/>
              </a:solidFill>
            </a:endParaRPr>
          </a:p>
          <a:p>
            <a:pPr indent="-228600" lvl="0" marL="457200" rtl="0" algn="l">
              <a:spcBef>
                <a:spcPts val="0"/>
              </a:spcBef>
              <a:spcAft>
                <a:spcPts val="0"/>
              </a:spcAft>
              <a:buClr>
                <a:schemeClr val="dk1"/>
              </a:buClr>
              <a:buSzPts val="1150"/>
              <a:buNone/>
            </a:pPr>
            <a:r>
              <a:t/>
            </a:r>
            <a:endParaRPr b="1">
              <a:solidFill>
                <a:schemeClr val="dk1"/>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3" name="Shape 143"/>
        <p:cNvGrpSpPr/>
        <p:nvPr/>
      </p:nvGrpSpPr>
      <p:grpSpPr>
        <a:xfrm>
          <a:off x="0" y="0"/>
          <a:ext cx="0" cy="0"/>
          <a:chOff x="0" y="0"/>
          <a:chExt cx="0" cy="0"/>
        </a:xfrm>
      </p:grpSpPr>
      <p:sp>
        <p:nvSpPr>
          <p:cNvPr id="144" name="Google Shape;144;g1a66a9ea6d2_0_2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5" name="Google Shape;145;g1a66a9ea6d2_0_2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500">
                <a:solidFill>
                  <a:schemeClr val="dk1"/>
                </a:solidFill>
                <a:latin typeface="Oswald Light"/>
                <a:ea typeface="Oswald Light"/>
                <a:cs typeface="Oswald Light"/>
                <a:sym typeface="Oswald Light"/>
              </a:rPr>
              <a:t>Protein is required to build and maintain lean muscle mass, and the more muscle mass you have the better your health will be because muscle improves everything from health markers like insulin sensitivity to building a better body composition. If you have dietary restrictions, it IS important to pay attention to whether you are eating enough complete protein sources. </a:t>
            </a:r>
            <a:endParaRPr>
              <a:solidFill>
                <a:schemeClr val="dk1"/>
              </a:solidFill>
            </a:endParaRPr>
          </a:p>
          <a:p>
            <a:pPr indent="-228600" lvl="0" marL="457200" rtl="0" algn="l">
              <a:spcBef>
                <a:spcPts val="800"/>
              </a:spcBef>
              <a:spcAft>
                <a:spcPts val="0"/>
              </a:spcAft>
              <a:buClr>
                <a:schemeClr val="dk1"/>
              </a:buClr>
              <a:buSzPts val="1100"/>
              <a:buNone/>
            </a:pPr>
            <a:r>
              <a:rPr b="1" lang="en">
                <a:solidFill>
                  <a:schemeClr val="dk1"/>
                </a:solidFill>
              </a:rPr>
              <a:t>Animal based protein</a:t>
            </a:r>
            <a:r>
              <a:rPr lang="en">
                <a:solidFill>
                  <a:schemeClr val="dk1"/>
                </a:solidFill>
              </a:rPr>
              <a:t> such as red meat, poultry, fish, eggs, milk, cheese and yogurt are considered complete proteins.</a:t>
            </a:r>
            <a:endParaRPr>
              <a:solidFill>
                <a:schemeClr val="dk1"/>
              </a:solidFill>
            </a:endParaRPr>
          </a:p>
          <a:p>
            <a:pPr indent="-228600" lvl="0" marL="457200" rtl="0" algn="l">
              <a:spcBef>
                <a:spcPts val="0"/>
              </a:spcBef>
              <a:spcAft>
                <a:spcPts val="0"/>
              </a:spcAft>
              <a:buClr>
                <a:schemeClr val="dk1"/>
              </a:buClr>
              <a:buSzPts val="1150"/>
              <a:buNone/>
            </a:pPr>
            <a:r>
              <a:t/>
            </a:r>
            <a:endParaRPr>
              <a:solidFill>
                <a:schemeClr val="dk1"/>
              </a:solidFill>
            </a:endParaRPr>
          </a:p>
          <a:p>
            <a:pPr indent="-228600" lvl="0" marL="457200" rtl="0" algn="l">
              <a:spcBef>
                <a:spcPts val="0"/>
              </a:spcBef>
              <a:spcAft>
                <a:spcPts val="0"/>
              </a:spcAft>
              <a:buClr>
                <a:schemeClr val="dk1"/>
              </a:buClr>
              <a:buSzPts val="1150"/>
              <a:buNone/>
            </a:pPr>
            <a:r>
              <a:t/>
            </a:r>
            <a:endParaRPr>
              <a:solidFill>
                <a:schemeClr val="dk1"/>
              </a:solidFill>
            </a:endParaRPr>
          </a:p>
          <a:p>
            <a:pPr indent="-228600" lvl="0" marL="457200" rtl="0" algn="l">
              <a:spcBef>
                <a:spcPts val="0"/>
              </a:spcBef>
              <a:spcAft>
                <a:spcPts val="0"/>
              </a:spcAft>
              <a:buClr>
                <a:schemeClr val="dk1"/>
              </a:buClr>
              <a:buSzPts val="1100"/>
              <a:buNone/>
            </a:pPr>
            <a:r>
              <a:rPr lang="en">
                <a:solidFill>
                  <a:schemeClr val="dk1"/>
                </a:solidFill>
              </a:rPr>
              <a:t>While high-quality dairy products can provide nutrients, if you experience inflammation, acne, digestive issues, congestion, or hormonal pain (eg. period pain), it may be worthwhile to eliminate dairy from your diet. Most dairy comes from factory farms where cows are fed grain, corn, rice and soy products, creating significant inflammation in their bodies. If you do consume dairy, ensure it is full-fat, organic, and free antibiotics and pesticides. </a:t>
            </a:r>
            <a:endParaRPr>
              <a:solidFill>
                <a:schemeClr val="dk1"/>
              </a:solidFill>
            </a:endParaRPr>
          </a:p>
          <a:p>
            <a:pPr indent="-228600" lvl="0" marL="457200" rtl="0" algn="l">
              <a:spcBef>
                <a:spcPts val="0"/>
              </a:spcBef>
              <a:spcAft>
                <a:spcPts val="0"/>
              </a:spcAft>
              <a:buClr>
                <a:schemeClr val="dk1"/>
              </a:buClr>
              <a:buSzPts val="1150"/>
              <a:buNone/>
            </a:pPr>
            <a:r>
              <a:t/>
            </a:r>
            <a:endParaRPr>
              <a:solidFill>
                <a:schemeClr val="dk1"/>
              </a:solidFill>
            </a:endParaRPr>
          </a:p>
          <a:p>
            <a:pPr indent="-228600" lvl="0" marL="457200" rtl="0" algn="l">
              <a:spcBef>
                <a:spcPts val="0"/>
              </a:spcBef>
              <a:spcAft>
                <a:spcPts val="0"/>
              </a:spcAft>
              <a:buClr>
                <a:schemeClr val="dk1"/>
              </a:buClr>
              <a:buSzPts val="1100"/>
              <a:buNone/>
            </a:pPr>
            <a:r>
              <a:rPr b="1" lang="en">
                <a:solidFill>
                  <a:schemeClr val="dk1"/>
                </a:solidFill>
              </a:rPr>
              <a:t>Plant based proteins</a:t>
            </a:r>
            <a:r>
              <a:rPr lang="en">
                <a:solidFill>
                  <a:schemeClr val="dk1"/>
                </a:solidFill>
              </a:rPr>
              <a:t> such as lentils, quinoa and soy are considered complete proteins. You can also combine incomplete protein sources such as brown rice, spinach, beans, cauliflower, carrots, and tahini to make a complete protein combination. It is not necessary to consume a complete protein at every meal, but consuming adequate levels of each amino acid throughout the day may require more planning effort on a vegan/vegetarian diet.</a:t>
            </a:r>
            <a:endParaRPr>
              <a:solidFill>
                <a:schemeClr val="dk1"/>
              </a:solidFill>
            </a:endParaRPr>
          </a:p>
          <a:p>
            <a:pPr indent="-228600" lvl="0" marL="457200" rtl="0" algn="l">
              <a:spcBef>
                <a:spcPts val="0"/>
              </a:spcBef>
              <a:spcAft>
                <a:spcPts val="0"/>
              </a:spcAft>
              <a:buClr>
                <a:schemeClr val="dk1"/>
              </a:buClr>
              <a:buSzPts val="1150"/>
              <a:buNone/>
            </a:pPr>
            <a:r>
              <a:t/>
            </a:r>
            <a:endParaRPr>
              <a:solidFill>
                <a:schemeClr val="dk1"/>
              </a:solidFill>
            </a:endParaRPr>
          </a:p>
          <a:p>
            <a:pPr indent="-228600" lvl="0" marL="457200" rtl="0" algn="l">
              <a:spcBef>
                <a:spcPts val="0"/>
              </a:spcBef>
              <a:spcAft>
                <a:spcPts val="0"/>
              </a:spcAft>
              <a:buClr>
                <a:schemeClr val="dk1"/>
              </a:buClr>
              <a:buSzPts val="1150"/>
              <a:buNone/>
            </a:pPr>
            <a:r>
              <a:t/>
            </a:r>
            <a:endParaRPr>
              <a:solidFill>
                <a:schemeClr val="dk1"/>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0" name="Shape 150"/>
        <p:cNvGrpSpPr/>
        <p:nvPr/>
      </p:nvGrpSpPr>
      <p:grpSpPr>
        <a:xfrm>
          <a:off x="0" y="0"/>
          <a:ext cx="0" cy="0"/>
          <a:chOff x="0" y="0"/>
          <a:chExt cx="0" cy="0"/>
        </a:xfrm>
      </p:grpSpPr>
      <p:sp>
        <p:nvSpPr>
          <p:cNvPr id="151" name="Google Shape;151;g1a66a9ea6d2_0_2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2" name="Google Shape;152;g1a66a9ea6d2_0_2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400">
                <a:solidFill>
                  <a:schemeClr val="dk1"/>
                </a:solidFill>
                <a:latin typeface="Oswald"/>
                <a:ea typeface="Oswald"/>
                <a:cs typeface="Oswald"/>
                <a:sym typeface="Oswald"/>
              </a:rPr>
              <a:t>Now that you know which nutrient-dense foods support your health, let's determine how much of each macronutrient to include at each meal. </a:t>
            </a:r>
            <a:endParaRPr sz="700">
              <a:solidFill>
                <a:schemeClr val="dk1"/>
              </a:solidFill>
            </a:endParaRPr>
          </a:p>
          <a:p>
            <a:pPr indent="-228600" lvl="0" marL="457200" rtl="0" algn="l">
              <a:spcBef>
                <a:spcPts val="800"/>
              </a:spcBef>
              <a:spcAft>
                <a:spcPts val="0"/>
              </a:spcAft>
              <a:buClr>
                <a:schemeClr val="dk1"/>
              </a:buClr>
              <a:buSzPts val="1000"/>
              <a:buNone/>
            </a:pPr>
            <a:r>
              <a:rPr lang="en" sz="1000">
                <a:solidFill>
                  <a:schemeClr val="dk1"/>
                </a:solidFill>
              </a:rPr>
              <a:t>Each meal should include a quality source of protein roughly the size and thickness of your palm (4-6oz). If you feel hungry within 30-60 mins of finishing your meal, increase the serving size and evaluate how you feel.</a:t>
            </a:r>
            <a:endParaRPr sz="1000">
              <a:solidFill>
                <a:schemeClr val="dk1"/>
              </a:solidFill>
            </a:endParaRPr>
          </a:p>
          <a:p>
            <a:pPr indent="-228600" lvl="0" marL="457200" rtl="0" algn="l">
              <a:spcBef>
                <a:spcPts val="0"/>
              </a:spcBef>
              <a:spcAft>
                <a:spcPts val="0"/>
              </a:spcAft>
              <a:buClr>
                <a:schemeClr val="dk1"/>
              </a:buClr>
              <a:buSzPts val="1000"/>
              <a:buNone/>
            </a:pPr>
            <a:r>
              <a:t/>
            </a:r>
            <a:endParaRPr sz="1000">
              <a:solidFill>
                <a:schemeClr val="dk1"/>
              </a:solidFill>
            </a:endParaRPr>
          </a:p>
          <a:p>
            <a:pPr indent="-228600" lvl="0" marL="457200" rtl="0" algn="l">
              <a:spcBef>
                <a:spcPts val="0"/>
              </a:spcBef>
              <a:spcAft>
                <a:spcPts val="0"/>
              </a:spcAft>
              <a:buClr>
                <a:schemeClr val="dk1"/>
              </a:buClr>
              <a:buSzPts val="1000"/>
              <a:buNone/>
            </a:pPr>
            <a:r>
              <a:rPr lang="en" sz="1000">
                <a:solidFill>
                  <a:schemeClr val="dk1"/>
                </a:solidFill>
              </a:rPr>
              <a:t>Each meal should include a source of healthy fats. Start with 1-2 golf ball-sized portions of added fat per meal (1-2tbsp of oil/butter, few slices of avocados, handful of nuts, etc) as most protein sources will be accompanied by some amount of fat to contribute to your daily intake.</a:t>
            </a:r>
            <a:endParaRPr sz="1000">
              <a:solidFill>
                <a:schemeClr val="dk1"/>
              </a:solidFill>
            </a:endParaRPr>
          </a:p>
          <a:p>
            <a:pPr indent="-228600" lvl="0" marL="457200" rtl="0" algn="l">
              <a:spcBef>
                <a:spcPts val="0"/>
              </a:spcBef>
              <a:spcAft>
                <a:spcPts val="0"/>
              </a:spcAft>
              <a:buClr>
                <a:schemeClr val="dk1"/>
              </a:buClr>
              <a:buSzPts val="1000"/>
              <a:buNone/>
            </a:pPr>
            <a:r>
              <a:t/>
            </a:r>
            <a:endParaRPr sz="1000">
              <a:solidFill>
                <a:schemeClr val="dk1"/>
              </a:solidFill>
            </a:endParaRPr>
          </a:p>
          <a:p>
            <a:pPr indent="-228600" lvl="0" marL="457200" rtl="0" algn="l">
              <a:spcBef>
                <a:spcPts val="0"/>
              </a:spcBef>
              <a:spcAft>
                <a:spcPts val="0"/>
              </a:spcAft>
              <a:buClr>
                <a:schemeClr val="dk1"/>
              </a:buClr>
              <a:buSzPts val="1000"/>
              <a:buNone/>
            </a:pPr>
            <a:r>
              <a:rPr lang="en" sz="1000">
                <a:solidFill>
                  <a:schemeClr val="dk1"/>
                </a:solidFill>
              </a:rPr>
              <a:t>Your carbohydrates should come from a combination of starchy sources (such as oats, rice, potatoes, bread, pasta) and non-starchy sources such as fruits and vegetables, to obtain ample vitamins, minerals and fibre through your diet.</a:t>
            </a:r>
            <a:endParaRPr sz="1000">
              <a:solidFill>
                <a:schemeClr val="dk1"/>
              </a:solidFill>
            </a:endParaRPr>
          </a:p>
          <a:p>
            <a:pPr indent="0" lvl="0" marL="0" rtl="0" algn="l">
              <a:spcBef>
                <a:spcPts val="800"/>
              </a:spcBef>
              <a:spcAft>
                <a:spcPts val="0"/>
              </a:spcAft>
              <a:buNone/>
            </a:pPr>
            <a:r>
              <a:rPr lang="en" sz="1000">
                <a:solidFill>
                  <a:schemeClr val="dk1"/>
                </a:solidFill>
              </a:rPr>
              <a:t>So in order to determine how much food you need for your unique body and goals, you might start by eating 1-2 palms of protein-dense foods; • 1-2 fists of non-starchy vegetables; • 1-2 cupped handfuls of carb-dense foods; and • 1-2 thumbs of fat-dense foods. This per-meal template is just a starting point. Individual needs and preferences will vary. For instance, men generally need more food than women, younger people more than older people, and athletes more than sedentary people. </a:t>
            </a:r>
            <a:endParaRPr sz="1000">
              <a:solidFill>
                <a:schemeClr val="dk1"/>
              </a:solidFill>
            </a:endParaRPr>
          </a:p>
          <a:p>
            <a:pPr indent="0" lvl="0" marL="0" rtl="0" algn="l">
              <a:spcBef>
                <a:spcPts val="800"/>
              </a:spcBef>
              <a:spcAft>
                <a:spcPts val="0"/>
              </a:spcAft>
              <a:buNone/>
            </a:pPr>
            <a:r>
              <a:t/>
            </a:r>
            <a:endParaRPr sz="1000">
              <a:solidFill>
                <a:schemeClr val="dk1"/>
              </a:solidFill>
            </a:endParaRPr>
          </a:p>
          <a:p>
            <a:pPr indent="-234950" lvl="0" marL="285750" rtl="0" algn="l">
              <a:spcBef>
                <a:spcPts val="800"/>
              </a:spcBef>
              <a:spcAft>
                <a:spcPts val="0"/>
              </a:spcAft>
              <a:buClr>
                <a:srgbClr val="666666"/>
              </a:buClr>
              <a:buSzPts val="1000"/>
              <a:buChar char="●"/>
            </a:pPr>
            <a:r>
              <a:rPr lang="en" sz="1000">
                <a:solidFill>
                  <a:srgbClr val="666666"/>
                </a:solidFill>
              </a:rPr>
              <a:t>Build each meal around protein (eg. Meat, fish, eggs, cottage cheese, greek yogurt) about the size of the palm of your hand (20-30 grams)</a:t>
            </a:r>
            <a:endParaRPr sz="1000">
              <a:solidFill>
                <a:srgbClr val="666666"/>
              </a:solidFill>
            </a:endParaRPr>
          </a:p>
          <a:p>
            <a:pPr indent="0" lvl="0" marL="457200" rtl="0" algn="l">
              <a:spcBef>
                <a:spcPts val="0"/>
              </a:spcBef>
              <a:spcAft>
                <a:spcPts val="0"/>
              </a:spcAft>
              <a:buClr>
                <a:schemeClr val="dk1"/>
              </a:buClr>
              <a:buSzPts val="1600"/>
              <a:buFont typeface="Arial"/>
              <a:buNone/>
            </a:pPr>
            <a:r>
              <a:t/>
            </a:r>
            <a:endParaRPr sz="1000">
              <a:solidFill>
                <a:srgbClr val="666666"/>
              </a:solidFill>
            </a:endParaRPr>
          </a:p>
          <a:p>
            <a:pPr indent="-234950" lvl="0" marL="285750" rtl="0" algn="l">
              <a:spcBef>
                <a:spcPts val="0"/>
              </a:spcBef>
              <a:spcAft>
                <a:spcPts val="0"/>
              </a:spcAft>
              <a:buClr>
                <a:srgbClr val="666666"/>
              </a:buClr>
              <a:buSzPts val="1000"/>
              <a:buChar char="●"/>
            </a:pPr>
            <a:r>
              <a:rPr lang="en" sz="1000">
                <a:solidFill>
                  <a:srgbClr val="666666"/>
                </a:solidFill>
              </a:rPr>
              <a:t>Add two fist-sized portions of vegetables (eg. Broccoli, spinach, cucumbers, mushrooms, etc…)</a:t>
            </a:r>
            <a:endParaRPr sz="1000">
              <a:solidFill>
                <a:srgbClr val="666666"/>
              </a:solidFill>
            </a:endParaRPr>
          </a:p>
          <a:p>
            <a:pPr indent="0" lvl="0" marL="457200" rtl="0" algn="l">
              <a:spcBef>
                <a:spcPts val="0"/>
              </a:spcBef>
              <a:spcAft>
                <a:spcPts val="0"/>
              </a:spcAft>
              <a:buClr>
                <a:schemeClr val="dk1"/>
              </a:buClr>
              <a:buSzPts val="1600"/>
              <a:buFont typeface="Arial"/>
              <a:buNone/>
            </a:pPr>
            <a:r>
              <a:t/>
            </a:r>
            <a:endParaRPr sz="1000">
              <a:solidFill>
                <a:srgbClr val="666666"/>
              </a:solidFill>
            </a:endParaRPr>
          </a:p>
          <a:p>
            <a:pPr indent="-234950" lvl="0" marL="285750" rtl="0" algn="l">
              <a:spcBef>
                <a:spcPts val="0"/>
              </a:spcBef>
              <a:spcAft>
                <a:spcPts val="0"/>
              </a:spcAft>
              <a:buClr>
                <a:srgbClr val="666666"/>
              </a:buClr>
              <a:buSzPts val="1000"/>
              <a:buChar char="●"/>
            </a:pPr>
            <a:r>
              <a:rPr lang="en" sz="1000">
                <a:solidFill>
                  <a:srgbClr val="666666"/>
                </a:solidFill>
              </a:rPr>
              <a:t>Add two cupped handfuls of starchy carbohydrates (eg. Rice, beans, sweet potato, white potato, bread, fruits, etc) (40-60 grams)</a:t>
            </a:r>
            <a:endParaRPr sz="1000">
              <a:solidFill>
                <a:srgbClr val="666666"/>
              </a:solidFill>
            </a:endParaRPr>
          </a:p>
          <a:p>
            <a:pPr indent="0" lvl="0" marL="457200" rtl="0" algn="l">
              <a:spcBef>
                <a:spcPts val="0"/>
              </a:spcBef>
              <a:spcAft>
                <a:spcPts val="0"/>
              </a:spcAft>
              <a:buClr>
                <a:schemeClr val="dk1"/>
              </a:buClr>
              <a:buSzPts val="1600"/>
              <a:buFont typeface="Arial"/>
              <a:buNone/>
            </a:pPr>
            <a:r>
              <a:t/>
            </a:r>
            <a:endParaRPr sz="1000">
              <a:solidFill>
                <a:srgbClr val="666666"/>
              </a:solidFill>
            </a:endParaRPr>
          </a:p>
          <a:p>
            <a:pPr indent="-234950" lvl="0" marL="285750" rtl="0" algn="l">
              <a:spcBef>
                <a:spcPts val="0"/>
              </a:spcBef>
              <a:spcAft>
                <a:spcPts val="0"/>
              </a:spcAft>
              <a:buClr>
                <a:srgbClr val="666666"/>
              </a:buClr>
              <a:buSzPts val="1000"/>
              <a:buChar char="●"/>
            </a:pPr>
            <a:r>
              <a:rPr lang="en" sz="1000">
                <a:solidFill>
                  <a:srgbClr val="666666"/>
                </a:solidFill>
              </a:rPr>
              <a:t>Add a thumb sized portion of fat (nuts, seeds, nut butters, oils, butters) (7-12 grams)</a:t>
            </a:r>
            <a:endParaRPr sz="1000">
              <a:solidFill>
                <a:srgbClr val="666666"/>
              </a:solidFill>
            </a:endParaRPr>
          </a:p>
          <a:p>
            <a:pPr indent="0" lvl="0" marL="0" rtl="0" algn="l">
              <a:spcBef>
                <a:spcPts val="0"/>
              </a:spcBef>
              <a:spcAft>
                <a:spcPts val="0"/>
              </a:spcAft>
              <a:buNone/>
            </a:pPr>
            <a:r>
              <a:t/>
            </a:r>
            <a:endParaRPr sz="1000">
              <a:solidFill>
                <a:srgbClr val="666666"/>
              </a:solidFill>
            </a:endParaRPr>
          </a:p>
          <a:p>
            <a:pPr indent="0" lvl="0" marL="0" rtl="0" algn="l">
              <a:spcBef>
                <a:spcPts val="0"/>
              </a:spcBef>
              <a:spcAft>
                <a:spcPts val="0"/>
              </a:spcAft>
              <a:buNone/>
            </a:pPr>
            <a:r>
              <a:rPr lang="en" sz="1000">
                <a:solidFill>
                  <a:srgbClr val="666666"/>
                </a:solidFill>
              </a:rPr>
              <a:t>If you feel hungry within 3-=60 mins following that meal, you know you need to increase your portion sizes as a meal should leave you feeling full for 3-4 hours</a:t>
            </a:r>
            <a:endParaRPr sz="1000">
              <a:solidFill>
                <a:srgbClr val="666666"/>
              </a:solidFil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0" name="Shape 160"/>
        <p:cNvGrpSpPr/>
        <p:nvPr/>
      </p:nvGrpSpPr>
      <p:grpSpPr>
        <a:xfrm>
          <a:off x="0" y="0"/>
          <a:ext cx="0" cy="0"/>
          <a:chOff x="0" y="0"/>
          <a:chExt cx="0" cy="0"/>
        </a:xfrm>
      </p:grpSpPr>
      <p:sp>
        <p:nvSpPr>
          <p:cNvPr id="161" name="Google Shape;161;g1a66a9ea6d2_0_28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2" name="Google Shape;162;g1a66a9ea6d2_0_28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1200"/>
              </a:spcBef>
              <a:spcAft>
                <a:spcPts val="0"/>
              </a:spcAft>
              <a:buClr>
                <a:schemeClr val="dk1"/>
              </a:buClr>
              <a:buSzPts val="1100"/>
              <a:buFont typeface="Arial"/>
              <a:buNone/>
            </a:pPr>
            <a:r>
              <a:rPr lang="en" sz="1200">
                <a:solidFill>
                  <a:schemeClr val="dk1"/>
                </a:solidFill>
                <a:highlight>
                  <a:srgbClr val="FFFF00"/>
                </a:highlight>
              </a:rPr>
              <a:t>JOE: WHO HERE EXERCISES DAILY? This can be anything from daily walking to strength training to </a:t>
            </a:r>
            <a:r>
              <a:rPr lang="en" sz="1200">
                <a:solidFill>
                  <a:schemeClr val="dk1"/>
                </a:solidFill>
                <a:highlight>
                  <a:srgbClr val="FFFF00"/>
                </a:highlight>
              </a:rPr>
              <a:t>sports</a:t>
            </a:r>
            <a:r>
              <a:rPr lang="en" sz="1200">
                <a:solidFill>
                  <a:schemeClr val="dk1"/>
                </a:solidFill>
                <a:highlight>
                  <a:srgbClr val="FFFF00"/>
                </a:highlight>
              </a:rPr>
              <a:t>. Raise your hand if…. </a:t>
            </a:r>
            <a:endParaRPr sz="1200">
              <a:solidFill>
                <a:schemeClr val="dk1"/>
              </a:solidFill>
              <a:highlight>
                <a:srgbClr val="FFFF00"/>
              </a:highlight>
            </a:endParaRPr>
          </a:p>
          <a:p>
            <a:pPr indent="0" lvl="0" marL="0" rtl="0" algn="l">
              <a:spcBef>
                <a:spcPts val="3800"/>
              </a:spcBef>
              <a:spcAft>
                <a:spcPts val="0"/>
              </a:spcAft>
              <a:buClr>
                <a:schemeClr val="dk1"/>
              </a:buClr>
              <a:buSzPts val="1100"/>
              <a:buFont typeface="Arial"/>
              <a:buNone/>
            </a:pPr>
            <a:r>
              <a:rPr lang="en" sz="1200">
                <a:solidFill>
                  <a:schemeClr val="dk1"/>
                </a:solidFill>
              </a:rPr>
              <a:t>-improve mood, focus, motivation</a:t>
            </a:r>
            <a:endParaRPr sz="1200">
              <a:solidFill>
                <a:schemeClr val="dk1"/>
              </a:solidFill>
            </a:endParaRPr>
          </a:p>
          <a:p>
            <a:pPr indent="0" lvl="0" marL="0" rtl="0" algn="l">
              <a:spcBef>
                <a:spcPts val="800"/>
              </a:spcBef>
              <a:spcAft>
                <a:spcPts val="0"/>
              </a:spcAft>
              <a:buClr>
                <a:schemeClr val="dk1"/>
              </a:buClr>
              <a:buSzPts val="1100"/>
              <a:buFont typeface="Arial"/>
              <a:buNone/>
            </a:pPr>
            <a:r>
              <a:rPr lang="en" sz="1200">
                <a:solidFill>
                  <a:schemeClr val="dk1"/>
                </a:solidFill>
              </a:rPr>
              <a:t>-reduce depression and anxiety</a:t>
            </a:r>
            <a:endParaRPr sz="1200">
              <a:solidFill>
                <a:schemeClr val="dk1"/>
              </a:solidFill>
            </a:endParaRPr>
          </a:p>
          <a:p>
            <a:pPr indent="0" lvl="0" marL="0" rtl="0" algn="l">
              <a:spcBef>
                <a:spcPts val="800"/>
              </a:spcBef>
              <a:spcAft>
                <a:spcPts val="0"/>
              </a:spcAft>
              <a:buClr>
                <a:schemeClr val="dk1"/>
              </a:buClr>
              <a:buSzPts val="1100"/>
              <a:buFont typeface="Arial"/>
              <a:buNone/>
            </a:pPr>
            <a:r>
              <a:rPr lang="en" sz="1200">
                <a:solidFill>
                  <a:schemeClr val="dk1"/>
                </a:solidFill>
              </a:rPr>
              <a:t>-boost cognitive performance</a:t>
            </a:r>
            <a:endParaRPr sz="1200">
              <a:solidFill>
                <a:schemeClr val="dk1"/>
              </a:solidFill>
            </a:endParaRPr>
          </a:p>
          <a:p>
            <a:pPr indent="0" lvl="0" marL="0" rtl="0" algn="l">
              <a:spcBef>
                <a:spcPts val="800"/>
              </a:spcBef>
              <a:spcAft>
                <a:spcPts val="0"/>
              </a:spcAft>
              <a:buClr>
                <a:schemeClr val="dk1"/>
              </a:buClr>
              <a:buSzPts val="1100"/>
              <a:buFont typeface="Arial"/>
              <a:buNone/>
            </a:pPr>
            <a:r>
              <a:rPr lang="en" sz="1200">
                <a:solidFill>
                  <a:schemeClr val="dk1"/>
                </a:solidFill>
              </a:rPr>
              <a:t>-improve energy, sleep and digestion</a:t>
            </a:r>
            <a:endParaRPr sz="1200">
              <a:solidFill>
                <a:schemeClr val="dk1"/>
              </a:solidFill>
            </a:endParaRPr>
          </a:p>
          <a:p>
            <a:pPr indent="0" lvl="0" marL="0" rtl="0" algn="l">
              <a:spcBef>
                <a:spcPts val="800"/>
              </a:spcBef>
              <a:spcAft>
                <a:spcPts val="0"/>
              </a:spcAft>
              <a:buClr>
                <a:schemeClr val="dk1"/>
              </a:buClr>
              <a:buSzPts val="1100"/>
              <a:buFont typeface="Arial"/>
              <a:buNone/>
            </a:pPr>
            <a:r>
              <a:rPr lang="en" sz="1200">
                <a:solidFill>
                  <a:schemeClr val="dk1"/>
                </a:solidFill>
              </a:rPr>
              <a:t>-build strong muscles and bones</a:t>
            </a:r>
            <a:endParaRPr sz="1200">
              <a:solidFill>
                <a:schemeClr val="dk1"/>
              </a:solidFill>
            </a:endParaRPr>
          </a:p>
          <a:p>
            <a:pPr indent="0" lvl="0" marL="0" rtl="0" algn="l">
              <a:spcBef>
                <a:spcPts val="800"/>
              </a:spcBef>
              <a:spcAft>
                <a:spcPts val="0"/>
              </a:spcAft>
              <a:buClr>
                <a:schemeClr val="dk1"/>
              </a:buClr>
              <a:buSzPts val="1100"/>
              <a:buFont typeface="Arial"/>
              <a:buNone/>
            </a:pPr>
            <a:r>
              <a:rPr lang="en" sz="1200">
                <a:solidFill>
                  <a:schemeClr val="dk1"/>
                </a:solidFill>
              </a:rPr>
              <a:t>-reduce the risk of developing health conditions such as heart disease, cancer, diabetes and obesity </a:t>
            </a:r>
            <a:endParaRPr sz="1200">
              <a:solidFill>
                <a:schemeClr val="dk1"/>
              </a:solidFill>
              <a:highlight>
                <a:srgbClr val="FFFFFF"/>
              </a:highlight>
            </a:endParaRPr>
          </a:p>
          <a:p>
            <a:pPr indent="0" lvl="0" marL="0" rtl="0" algn="l">
              <a:spcBef>
                <a:spcPts val="800"/>
              </a:spcBef>
              <a:spcAft>
                <a:spcPts val="0"/>
              </a:spcAft>
              <a:buNone/>
            </a:pPr>
            <a:r>
              <a:t/>
            </a:r>
            <a:endParaRPr b="1">
              <a:solidFill>
                <a:schemeClr val="dk1"/>
              </a:solidFill>
              <a:highlight>
                <a:srgbClr val="FFFFFF"/>
              </a:highligh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1a66a9ea6d2_0_29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1a66a9ea6d2_0_29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900">
                <a:solidFill>
                  <a:schemeClr val="dk1"/>
                </a:solidFill>
                <a:highlight>
                  <a:srgbClr val="FFFF00"/>
                </a:highlight>
              </a:rPr>
              <a:t>JOE: KEEP IN MIND THAT IT DOESN”T HAVE TO BE PERFECT</a:t>
            </a:r>
            <a:endParaRPr sz="900">
              <a:solidFill>
                <a:schemeClr val="dk1"/>
              </a:solidFill>
              <a:highlight>
                <a:srgbClr val="FFFF00"/>
              </a:highlight>
            </a:endParaRPr>
          </a:p>
          <a:p>
            <a:pPr indent="0" lvl="0" marL="0" rtl="0" algn="l">
              <a:lnSpc>
                <a:spcPct val="115000"/>
              </a:lnSpc>
              <a:spcBef>
                <a:spcPts val="0"/>
              </a:spcBef>
              <a:spcAft>
                <a:spcPts val="0"/>
              </a:spcAft>
              <a:buClr>
                <a:schemeClr val="dk1"/>
              </a:buClr>
              <a:buSzPts val="1100"/>
              <a:buFont typeface="Arial"/>
              <a:buNone/>
            </a:pPr>
            <a:r>
              <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rPr lang="en" sz="900">
                <a:solidFill>
                  <a:schemeClr val="dk1"/>
                </a:solidFill>
              </a:rPr>
              <a:t>What you eat in the 1-2hrs prior to exercise is to stabilize your blood sugar to provide you with energy to exercise. The energy to workout comes from your stored glycogen (carbs) and if you do not have any carbs to pull from then your body actually starts pulling energy from your hard earned muscle mass, so your body is using the muscle you are trying to build as energy. </a:t>
            </a:r>
            <a:endParaRPr sz="900">
              <a:solidFill>
                <a:schemeClr val="dk1"/>
              </a:solidFill>
            </a:endParaRPr>
          </a:p>
          <a:p>
            <a:pPr indent="0" lvl="0" marL="0" rtl="0" algn="l">
              <a:lnSpc>
                <a:spcPct val="115000"/>
              </a:lnSpc>
              <a:spcBef>
                <a:spcPts val="0"/>
              </a:spcBef>
              <a:spcAft>
                <a:spcPts val="0"/>
              </a:spcAft>
              <a:buClr>
                <a:schemeClr val="dk1"/>
              </a:buClr>
              <a:buSzPts val="1100"/>
              <a:buFont typeface="Arial"/>
              <a:buNone/>
            </a:pPr>
            <a:r>
              <a:t/>
            </a:r>
            <a:endParaRPr sz="900">
              <a:solidFill>
                <a:schemeClr val="dk1"/>
              </a:solidFill>
            </a:endParaRPr>
          </a:p>
          <a:p>
            <a:pPr indent="0" lvl="0" marL="0" rtl="0" algn="l">
              <a:spcBef>
                <a:spcPts val="0"/>
              </a:spcBef>
              <a:spcAft>
                <a:spcPts val="0"/>
              </a:spcAft>
              <a:buClr>
                <a:schemeClr val="dk1"/>
              </a:buClr>
              <a:buSzPts val="1100"/>
              <a:buFont typeface="Arial"/>
              <a:buNone/>
            </a:pPr>
            <a:r>
              <a:t/>
            </a:r>
            <a:endParaRPr sz="1200">
              <a:solidFill>
                <a:schemeClr val="dk1"/>
              </a:solidFill>
            </a:endParaRPr>
          </a:p>
          <a:p>
            <a:pPr indent="0" lvl="0" marL="0" rtl="0" algn="l">
              <a:spcBef>
                <a:spcPts val="800"/>
              </a:spcBef>
              <a:spcAft>
                <a:spcPts val="0"/>
              </a:spcAft>
              <a:buClr>
                <a:schemeClr val="dk1"/>
              </a:buClr>
              <a:buSzPts val="1100"/>
              <a:buFont typeface="Arial"/>
              <a:buNone/>
            </a:pPr>
            <a:r>
              <a:t/>
            </a:r>
            <a:endParaRPr sz="1200">
              <a:solidFill>
                <a:schemeClr val="dk1"/>
              </a:solidFill>
            </a:endParaRPr>
          </a:p>
          <a:p>
            <a:pPr indent="0" lvl="0" marL="0" rtl="0" algn="l">
              <a:spcBef>
                <a:spcPts val="800"/>
              </a:spcBef>
              <a:spcAft>
                <a:spcPts val="0"/>
              </a:spcAft>
              <a:buNone/>
            </a:pPr>
            <a:r>
              <a:t/>
            </a:r>
            <a:endParaRPr>
              <a:solidFill>
                <a:schemeClr val="dk1"/>
              </a:solidFill>
              <a:highlight>
                <a:srgbClr val="FFFFFF"/>
              </a:highlight>
              <a:latin typeface="Times New Roman"/>
              <a:ea typeface="Times New Roman"/>
              <a:cs typeface="Times New Roman"/>
              <a:sym typeface="Times New Roman"/>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1a66a9ea6d2_0_2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6" name="Google Shape;176;g1a66a9ea6d2_0_2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highlight>
                <a:srgbClr val="FFFFFF"/>
              </a:highlight>
              <a:latin typeface="Times New Roman"/>
              <a:ea typeface="Times New Roman"/>
              <a:cs typeface="Times New Roman"/>
              <a:sym typeface="Times New Roman"/>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g1a66a9ea6d2_0_30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2" name="Google Shape;182;g1a66a9ea6d2_0_30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dk1"/>
              </a:solidFill>
            </a:endParaRPr>
          </a:p>
          <a:p>
            <a:pPr indent="0" lvl="0" marL="0" rtl="0" algn="l">
              <a:spcBef>
                <a:spcPts val="800"/>
              </a:spcBef>
              <a:spcAft>
                <a:spcPts val="0"/>
              </a:spcAft>
              <a:buNone/>
            </a:pPr>
            <a:r>
              <a:t/>
            </a:r>
            <a:endParaRPr>
              <a:solidFill>
                <a:schemeClr val="dk1"/>
              </a:solidFill>
              <a:highlight>
                <a:srgbClr val="FFFFFF"/>
              </a:highlight>
              <a:latin typeface="Times New Roman"/>
              <a:ea typeface="Times New Roman"/>
              <a:cs typeface="Times New Roman"/>
              <a:sym typeface="Times New Roman"/>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1a66a9ea6d2_0_3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1a66a9ea6d2_0_3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highlight>
                <a:srgbClr val="FFFFFF"/>
              </a:highlight>
              <a:latin typeface="Times New Roman"/>
              <a:ea typeface="Times New Roman"/>
              <a:cs typeface="Times New Roman"/>
              <a:sym typeface="Times New Roman"/>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1a66a9ea6d2_0_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1a66a9ea6d2_0_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1a66a9ea6d2_0_3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1a66a9ea6d2_0_3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solidFill>
                <a:schemeClr val="dk1"/>
              </a:solidFill>
              <a:highlight>
                <a:srgbClr val="FFFFFF"/>
              </a:highlight>
              <a:latin typeface="Times New Roman"/>
              <a:ea typeface="Times New Roman"/>
              <a:cs typeface="Times New Roman"/>
              <a:sym typeface="Times New Roman"/>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3" name="Shape 203"/>
        <p:cNvGrpSpPr/>
        <p:nvPr/>
      </p:nvGrpSpPr>
      <p:grpSpPr>
        <a:xfrm>
          <a:off x="0" y="0"/>
          <a:ext cx="0" cy="0"/>
          <a:chOff x="0" y="0"/>
          <a:chExt cx="0" cy="0"/>
        </a:xfrm>
      </p:grpSpPr>
      <p:sp>
        <p:nvSpPr>
          <p:cNvPr id="204" name="Google Shape;204;g1a66a9ea6d2_0_3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5" name="Google Shape;205;g1a66a9ea6d2_0_3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292100" lvl="0" marL="457200" rtl="0" algn="l">
              <a:lnSpc>
                <a:spcPct val="115000"/>
              </a:lnSpc>
              <a:spcBef>
                <a:spcPts val="0"/>
              </a:spcBef>
              <a:spcAft>
                <a:spcPts val="0"/>
              </a:spcAft>
              <a:buClr>
                <a:schemeClr val="dk1"/>
              </a:buClr>
              <a:buSzPts val="1000"/>
              <a:buChar char="●"/>
            </a:pPr>
            <a:r>
              <a:rPr lang="en" sz="1000">
                <a:solidFill>
                  <a:schemeClr val="dk1"/>
                </a:solidFill>
              </a:rPr>
              <a:t>Water is a nutrient, compromising 55-70% of our body’s composition </a:t>
            </a:r>
            <a:endParaRPr sz="1000">
              <a:solidFill>
                <a:schemeClr val="dk1"/>
              </a:solidFill>
            </a:endParaRPr>
          </a:p>
          <a:p>
            <a:pPr indent="-292100" lvl="0" marL="457200" rtl="0" algn="l">
              <a:lnSpc>
                <a:spcPct val="115000"/>
              </a:lnSpc>
              <a:spcBef>
                <a:spcPts val="2000"/>
              </a:spcBef>
              <a:spcAft>
                <a:spcPts val="0"/>
              </a:spcAft>
              <a:buClr>
                <a:schemeClr val="dk1"/>
              </a:buClr>
              <a:buSzPts val="1000"/>
              <a:buChar char="●"/>
            </a:pPr>
            <a:r>
              <a:rPr lang="en" sz="1000">
                <a:solidFill>
                  <a:schemeClr val="dk1"/>
                </a:solidFill>
              </a:rPr>
              <a:t>Because the body cannot store water, we must constantly provide and supply in with water to maintain our body’s many functioning systems </a:t>
            </a:r>
            <a:endParaRPr sz="1000">
              <a:solidFill>
                <a:schemeClr val="dk1"/>
              </a:solidFill>
            </a:endParaRPr>
          </a:p>
          <a:p>
            <a:pPr indent="-292100" lvl="0" marL="457200" rtl="0" algn="l">
              <a:lnSpc>
                <a:spcPct val="115000"/>
              </a:lnSpc>
              <a:spcBef>
                <a:spcPts val="2000"/>
              </a:spcBef>
              <a:spcAft>
                <a:spcPts val="0"/>
              </a:spcAft>
              <a:buClr>
                <a:schemeClr val="dk1"/>
              </a:buClr>
              <a:buSzPts val="1000"/>
              <a:buChar char="●"/>
            </a:pPr>
            <a:r>
              <a:rPr lang="en" sz="1000">
                <a:solidFill>
                  <a:schemeClr val="dk1"/>
                </a:solidFill>
              </a:rPr>
              <a:t>Drinking water only when you’re thirsty means you are already under hydrated and heading towards dehydration</a:t>
            </a:r>
            <a:endParaRPr sz="1000">
              <a:solidFill>
                <a:schemeClr val="dk1"/>
              </a:solidFill>
            </a:endParaRPr>
          </a:p>
          <a:p>
            <a:pPr indent="-292100" lvl="0" marL="457200" rtl="0" algn="l">
              <a:lnSpc>
                <a:spcPct val="115000"/>
              </a:lnSpc>
              <a:spcBef>
                <a:spcPts val="2000"/>
              </a:spcBef>
              <a:spcAft>
                <a:spcPts val="0"/>
              </a:spcAft>
              <a:buClr>
                <a:schemeClr val="dk1"/>
              </a:buClr>
              <a:buSzPts val="1000"/>
              <a:buChar char="●"/>
            </a:pPr>
            <a:r>
              <a:rPr lang="en" sz="1000">
                <a:solidFill>
                  <a:schemeClr val="dk1"/>
                </a:solidFill>
              </a:rPr>
              <a:t>Dehydration is a major cause of fatigue during exercise</a:t>
            </a:r>
            <a:endParaRPr sz="1000">
              <a:solidFill>
                <a:schemeClr val="dk1"/>
              </a:solidFill>
            </a:endParaRPr>
          </a:p>
          <a:p>
            <a:pPr indent="-292100" lvl="0" marL="457200" rtl="0" algn="l">
              <a:lnSpc>
                <a:spcPct val="115000"/>
              </a:lnSpc>
              <a:spcBef>
                <a:spcPts val="2000"/>
              </a:spcBef>
              <a:spcAft>
                <a:spcPts val="0"/>
              </a:spcAft>
              <a:buClr>
                <a:schemeClr val="dk1"/>
              </a:buClr>
              <a:buSzPts val="1000"/>
              <a:buChar char="●"/>
            </a:pPr>
            <a:r>
              <a:rPr lang="en" sz="1000">
                <a:solidFill>
                  <a:schemeClr val="dk1"/>
                </a:solidFill>
              </a:rPr>
              <a:t>In general, you should drink 2-4L per day and add in a glass for every extra hour you’ve spent sweating</a:t>
            </a:r>
            <a:endParaRPr sz="1000">
              <a:solidFill>
                <a:schemeClr val="dk1"/>
              </a:solidFill>
            </a:endParaRPr>
          </a:p>
          <a:p>
            <a:pPr indent="0" lvl="0" marL="0" rtl="0" algn="l">
              <a:spcBef>
                <a:spcPts val="1600"/>
              </a:spcBef>
              <a:spcAft>
                <a:spcPts val="0"/>
              </a:spcAft>
              <a:buNone/>
            </a:pPr>
            <a:r>
              <a:t/>
            </a:r>
            <a:endParaRPr sz="1200">
              <a:solidFill>
                <a:schemeClr val="dk1"/>
              </a:solidFill>
            </a:endParaRPr>
          </a:p>
          <a:p>
            <a:pPr indent="0" lvl="0" marL="0" rtl="0" algn="l">
              <a:spcBef>
                <a:spcPts val="800"/>
              </a:spcBef>
              <a:spcAft>
                <a:spcPts val="0"/>
              </a:spcAft>
              <a:buNone/>
            </a:pPr>
            <a:r>
              <a:t/>
            </a:r>
            <a:endParaRPr sz="100">
              <a:solidFill>
                <a:schemeClr val="dk1"/>
              </a:solidFill>
            </a:endParaRPr>
          </a:p>
          <a:p>
            <a:pPr indent="0" lvl="0" marL="0" rtl="0" algn="l">
              <a:spcBef>
                <a:spcPts val="800"/>
              </a:spcBef>
              <a:spcAft>
                <a:spcPts val="0"/>
              </a:spcAft>
              <a:buNone/>
            </a:pPr>
            <a:r>
              <a:t/>
            </a:r>
            <a:endParaRPr sz="100">
              <a:solidFill>
                <a:schemeClr val="dk1"/>
              </a:solidFill>
              <a:highlight>
                <a:srgbClr val="FFFFFF"/>
              </a:highlight>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1a66a9ea6d2_0_3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1a66a9ea6d2_0_3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0"/>
              </a:spcBef>
              <a:spcAft>
                <a:spcPts val="0"/>
              </a:spcAft>
              <a:buClr>
                <a:schemeClr val="dk1"/>
              </a:buClr>
              <a:buSzPts val="1200"/>
              <a:buChar char="●"/>
            </a:pPr>
            <a:r>
              <a:rPr lang="en" sz="1200">
                <a:solidFill>
                  <a:schemeClr val="dk1"/>
                </a:solidFill>
              </a:rPr>
              <a:t>As a Sports Nutritionist, I strongly believe that we can meet the majority our dietary needs by fuelling our body through a diet rich in whole, minimally processed foods.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That being said, science has brought us an abundance of advancements in the form of supplements that can significantly increase performance when paired with a good diet and training plan.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Quality matters. Only use brands that are Informed Choice Certified since the supplement industry is unregulated, meaning you don’t actually know how much protein you are getting per serving or if there are any other filler ingredients in the supplements. </a:t>
            </a:r>
            <a:endParaRPr sz="1200">
              <a:solidFill>
                <a:schemeClr val="dk1"/>
              </a:solidFill>
            </a:endParaRPr>
          </a:p>
          <a:p>
            <a:pPr indent="0" lvl="0" marL="0" rtl="0" algn="l">
              <a:spcBef>
                <a:spcPts val="0"/>
              </a:spcBef>
              <a:spcAft>
                <a:spcPts val="0"/>
              </a:spcAft>
              <a:buNone/>
            </a:pPr>
            <a:r>
              <a:t/>
            </a:r>
            <a:endParaRPr sz="100">
              <a:solidFill>
                <a:schemeClr val="dk1"/>
              </a:solidFill>
            </a:endParaRPr>
          </a:p>
          <a:p>
            <a:pPr indent="0" lvl="0" marL="0" rtl="0" algn="l">
              <a:spcBef>
                <a:spcPts val="800"/>
              </a:spcBef>
              <a:spcAft>
                <a:spcPts val="0"/>
              </a:spcAft>
              <a:buNone/>
            </a:pPr>
            <a:r>
              <a:t/>
            </a:r>
            <a:endParaRPr sz="100">
              <a:solidFill>
                <a:schemeClr val="dk1"/>
              </a:solidFill>
            </a:endParaRPr>
          </a:p>
          <a:p>
            <a:pPr indent="0" lvl="0" marL="0" rtl="0" algn="l">
              <a:spcBef>
                <a:spcPts val="800"/>
              </a:spcBef>
              <a:spcAft>
                <a:spcPts val="0"/>
              </a:spcAft>
              <a:buNone/>
            </a:pPr>
            <a:r>
              <a:t/>
            </a:r>
            <a:endParaRPr sz="100">
              <a:solidFill>
                <a:schemeClr val="dk1"/>
              </a:solidFill>
              <a:highlight>
                <a:srgbClr val="FFFFFF"/>
              </a:highlight>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1a66a9ea6d2_0_35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8" name="Google Shape;218;g1a66a9ea6d2_0_35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2000"/>
              </a:spcBef>
              <a:spcAft>
                <a:spcPts val="0"/>
              </a:spcAft>
              <a:buClr>
                <a:schemeClr val="dk1"/>
              </a:buClr>
              <a:buSzPts val="1200"/>
              <a:buChar char="●"/>
            </a:pPr>
            <a:r>
              <a:rPr lang="en" sz="1200">
                <a:solidFill>
                  <a:schemeClr val="dk1"/>
                </a:solidFill>
              </a:rPr>
              <a:t>OmegAvail™ Hi-Po has high bioavailability due to 90+% triglyceride content. The omega-3 fatty acids in this formula are derived from fish oils in their natural triglyceride (TG) form – the same way they naturally occur in fish. Most mass-marketed fish oil supplements come in the synthetic ethyl ester (EE) form which is not as easily digested, and assimilated by the body, and is more prone to oxidation and production of free radicals. </a:t>
            </a:r>
            <a:endParaRPr sz="100">
              <a:solidFill>
                <a:schemeClr val="dk1"/>
              </a:solidFill>
            </a:endParaRPr>
          </a:p>
          <a:p>
            <a:pPr indent="0" lvl="0" marL="0" rtl="0" algn="l">
              <a:spcBef>
                <a:spcPts val="0"/>
              </a:spcBef>
              <a:spcAft>
                <a:spcPts val="0"/>
              </a:spcAft>
              <a:buNone/>
            </a:pPr>
            <a:r>
              <a:t/>
            </a:r>
            <a:endParaRPr sz="100">
              <a:solidFill>
                <a:schemeClr val="dk1"/>
              </a:solidFill>
            </a:endParaRPr>
          </a:p>
          <a:p>
            <a:pPr indent="0" lvl="0" marL="0" rtl="0" algn="l">
              <a:spcBef>
                <a:spcPts val="800"/>
              </a:spcBef>
              <a:spcAft>
                <a:spcPts val="0"/>
              </a:spcAft>
              <a:buNone/>
            </a:pPr>
            <a:r>
              <a:t/>
            </a:r>
            <a:endParaRPr sz="100">
              <a:solidFill>
                <a:schemeClr val="dk1"/>
              </a:solidFill>
              <a:highlight>
                <a:srgbClr val="FFFFFF"/>
              </a:highlight>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4" name="Shape 224"/>
        <p:cNvGrpSpPr/>
        <p:nvPr/>
      </p:nvGrpSpPr>
      <p:grpSpPr>
        <a:xfrm>
          <a:off x="0" y="0"/>
          <a:ext cx="0" cy="0"/>
          <a:chOff x="0" y="0"/>
          <a:chExt cx="0" cy="0"/>
        </a:xfrm>
      </p:grpSpPr>
      <p:sp>
        <p:nvSpPr>
          <p:cNvPr id="225" name="Google Shape;225;g1a66a9ea6d2_0_3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6" name="Google Shape;226;g1a66a9ea6d2_0_3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25400" marR="25400" rtl="0" algn="l">
              <a:lnSpc>
                <a:spcPct val="175000"/>
              </a:lnSpc>
              <a:spcBef>
                <a:spcPts val="0"/>
              </a:spcBef>
              <a:spcAft>
                <a:spcPts val="0"/>
              </a:spcAft>
              <a:buClr>
                <a:schemeClr val="dk1"/>
              </a:buClr>
              <a:buSzPts val="1100"/>
              <a:buFont typeface="Arial"/>
              <a:buNone/>
            </a:pPr>
            <a:r>
              <a:rPr lang="en" sz="1000">
                <a:solidFill>
                  <a:srgbClr val="222222"/>
                </a:solidFill>
                <a:uFill>
                  <a:noFill/>
                </a:uFill>
                <a:hlinkClick r:id="rId2">
                  <a:extLst>
                    <a:ext uri="{A12FA001-AC4F-418D-AE19-62706E023703}">
                      <ahyp:hlinkClr val="tx"/>
                    </a:ext>
                  </a:extLst>
                </a:hlinkClick>
              </a:rPr>
              <a:t>One study showed 80% of COVID patients</a:t>
            </a:r>
            <a:r>
              <a:rPr lang="en" sz="1000">
                <a:solidFill>
                  <a:srgbClr val="222222"/>
                </a:solidFill>
              </a:rPr>
              <a:t> were deficient in vitamin D, and this was also linked to higher inflammatory blood markers which we know lead to an increased risk for chronic disease. There are </a:t>
            </a:r>
            <a:r>
              <a:rPr lang="en" sz="1000">
                <a:solidFill>
                  <a:srgbClr val="222222"/>
                </a:solidFill>
                <a:uFill>
                  <a:noFill/>
                </a:uFill>
                <a:hlinkClick r:id="rId3">
                  <a:extLst>
                    <a:ext uri="{A12FA001-AC4F-418D-AE19-62706E023703}">
                      <ahyp:hlinkClr val="tx"/>
                    </a:ext>
                  </a:extLst>
                </a:hlinkClick>
              </a:rPr>
              <a:t>other clinical examples</a:t>
            </a:r>
            <a:r>
              <a:rPr lang="en" sz="1000">
                <a:solidFill>
                  <a:srgbClr val="222222"/>
                </a:solidFill>
              </a:rPr>
              <a:t> that show low vitamin D status in those with COVID-19 leads to an </a:t>
            </a:r>
            <a:r>
              <a:rPr lang="en" sz="1000">
                <a:solidFill>
                  <a:srgbClr val="222222"/>
                </a:solidFill>
                <a:uFill>
                  <a:noFill/>
                </a:uFill>
                <a:hlinkClick r:id="rId4">
                  <a:extLst>
                    <a:ext uri="{A12FA001-AC4F-418D-AE19-62706E023703}">
                      <ahyp:hlinkClr val="tx"/>
                    </a:ext>
                  </a:extLst>
                </a:hlinkClick>
              </a:rPr>
              <a:t>increased severity of symptoms and a higher risk of death</a:t>
            </a:r>
            <a:r>
              <a:rPr lang="en" sz="1000">
                <a:solidFill>
                  <a:srgbClr val="222222"/>
                </a:solidFill>
              </a:rPr>
              <a:t>. We also already know that vitamin D supplementation </a:t>
            </a:r>
            <a:r>
              <a:rPr lang="en" sz="1000">
                <a:solidFill>
                  <a:srgbClr val="222222"/>
                </a:solidFill>
                <a:uFill>
                  <a:noFill/>
                </a:uFill>
                <a:hlinkClick r:id="rId5">
                  <a:extLst>
                    <a:ext uri="{A12FA001-AC4F-418D-AE19-62706E023703}">
                      <ahyp:hlinkClr val="tx"/>
                    </a:ext>
                  </a:extLst>
                </a:hlinkClick>
              </a:rPr>
              <a:t>can reduce the risk of acute respiratory tract infections</a:t>
            </a:r>
            <a:r>
              <a:rPr lang="en" sz="1000">
                <a:solidFill>
                  <a:srgbClr val="222222"/>
                </a:solidFill>
              </a:rPr>
              <a:t> and that it plays an important role in immune function, so it makes sense that we should be paying attention to it during </a:t>
            </a:r>
            <a:r>
              <a:rPr lang="en" sz="1000">
                <a:solidFill>
                  <a:srgbClr val="222222"/>
                </a:solidFill>
                <a:uFill>
                  <a:noFill/>
                </a:uFill>
                <a:hlinkClick r:id="rId6">
                  <a:extLst>
                    <a:ext uri="{A12FA001-AC4F-418D-AE19-62706E023703}">
                      <ahyp:hlinkClr val="tx"/>
                    </a:ext>
                  </a:extLst>
                </a:hlinkClick>
              </a:rPr>
              <a:t>cold and flu season</a:t>
            </a:r>
            <a:r>
              <a:rPr lang="en" sz="1000">
                <a:solidFill>
                  <a:srgbClr val="222222"/>
                </a:solidFill>
              </a:rPr>
              <a:t>, not only because it’s essential for the immune system but also because we have even less of it in the colder months as less time is spent outdoors in the sun. </a:t>
            </a:r>
            <a:endParaRPr sz="1000">
              <a:solidFill>
                <a:srgbClr val="222222"/>
              </a:solidFill>
            </a:endParaRPr>
          </a:p>
          <a:p>
            <a:pPr indent="0" lvl="0" marL="0" rtl="0" algn="l">
              <a:spcBef>
                <a:spcPts val="3000"/>
              </a:spcBef>
              <a:spcAft>
                <a:spcPts val="0"/>
              </a:spcAft>
              <a:buNone/>
            </a:pPr>
            <a:r>
              <a:t/>
            </a:r>
            <a:endParaRPr sz="1200">
              <a:solidFill>
                <a:schemeClr val="dk1"/>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g1a66a9ea6d2_0_36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3" name="Google Shape;233;g1a66a9ea6d2_0_3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2000"/>
              </a:spcBef>
              <a:spcAft>
                <a:spcPts val="0"/>
              </a:spcAft>
              <a:buClr>
                <a:schemeClr val="dk1"/>
              </a:buClr>
              <a:buSzPts val="1200"/>
              <a:buChar char="●"/>
            </a:pPr>
            <a:r>
              <a:rPr lang="en" sz="1200">
                <a:solidFill>
                  <a:schemeClr val="dk1"/>
                </a:solidFill>
              </a:rPr>
              <a:t>Creatine is the most researched supplement on the market</a:t>
            </a:r>
            <a:endParaRPr sz="1200">
              <a:solidFill>
                <a:schemeClr val="dk1"/>
              </a:solidFill>
            </a:endParaRPr>
          </a:p>
          <a:p>
            <a:pPr indent="0" lvl="0" marL="0" rtl="0" algn="l">
              <a:spcBef>
                <a:spcPts val="0"/>
              </a:spcBef>
              <a:spcAft>
                <a:spcPts val="0"/>
              </a:spcAft>
              <a:buNone/>
            </a:pPr>
            <a:r>
              <a:t/>
            </a:r>
            <a:endParaRPr sz="100">
              <a:solidFill>
                <a:schemeClr val="dk1"/>
              </a:solidFill>
            </a:endParaRPr>
          </a:p>
          <a:p>
            <a:pPr indent="0" lvl="0" marL="0" rtl="0" algn="l">
              <a:spcBef>
                <a:spcPts val="800"/>
              </a:spcBef>
              <a:spcAft>
                <a:spcPts val="0"/>
              </a:spcAft>
              <a:buNone/>
            </a:pPr>
            <a:r>
              <a:t/>
            </a:r>
            <a:endParaRPr sz="100">
              <a:solidFill>
                <a:schemeClr val="dk1"/>
              </a:solidFill>
            </a:endParaRPr>
          </a:p>
          <a:p>
            <a:pPr indent="0" lvl="0" marL="0" rtl="0" algn="l">
              <a:spcBef>
                <a:spcPts val="800"/>
              </a:spcBef>
              <a:spcAft>
                <a:spcPts val="0"/>
              </a:spcAft>
              <a:buNone/>
            </a:pPr>
            <a:r>
              <a:t/>
            </a:r>
            <a:endParaRPr sz="100">
              <a:solidFill>
                <a:schemeClr val="dk1"/>
              </a:solidFill>
              <a:highlight>
                <a:srgbClr val="FFFFFF"/>
              </a:highlight>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1b8cb9bdb55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1" name="Google Shape;241;g1b8cb9bdb55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1a66a9ea6d2_0_16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1a66a9ea6d2_0_1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highlight>
                  <a:srgbClr val="FFFFFF"/>
                </a:highlight>
              </a:rPr>
              <a:t>I graduated from UVIC and pursued formal nutritional training later in life when I was unhappy with the body that I was living in and wanted to increase my self confidence but also my energy to get through the day without crashing. Just like most people, I was confused about what the best diet or exercise program was for my goals, and I wasn’t satisfied with the answers I was getting. </a:t>
            </a:r>
            <a:endParaRPr>
              <a:highlight>
                <a:srgbClr val="FFFFFF"/>
              </a:highlight>
            </a:endParaRPr>
          </a:p>
          <a:p>
            <a:pPr indent="0" lvl="0" marL="0" rtl="0" algn="l">
              <a:spcBef>
                <a:spcPts val="0"/>
              </a:spcBef>
              <a:spcAft>
                <a:spcPts val="0"/>
              </a:spcAft>
              <a:buNone/>
            </a:pPr>
            <a:r>
              <a:t/>
            </a:r>
            <a:endParaRPr>
              <a:highlight>
                <a:srgbClr val="FFFFFF"/>
              </a:highlight>
            </a:endParaRPr>
          </a:p>
          <a:p>
            <a:pPr indent="0" lvl="0" marL="0" rtl="0" algn="l">
              <a:spcBef>
                <a:spcPts val="0"/>
              </a:spcBef>
              <a:spcAft>
                <a:spcPts val="0"/>
              </a:spcAft>
              <a:buNone/>
            </a:pPr>
            <a:r>
              <a:rPr lang="en">
                <a:highlight>
                  <a:srgbClr val="FFFFFF"/>
                </a:highlight>
              </a:rPr>
              <a:t>Fast </a:t>
            </a:r>
            <a:r>
              <a:rPr lang="en">
                <a:highlight>
                  <a:srgbClr val="FFFFFF"/>
                </a:highlight>
              </a:rPr>
              <a:t>forward</a:t>
            </a:r>
            <a:r>
              <a:rPr lang="en">
                <a:highlight>
                  <a:srgbClr val="FFFFFF"/>
                </a:highlight>
              </a:rPr>
              <a:t> 10 years later and I went from never having lifted a weight in my life, to competing in CrossFit and Olympic Weightlifting. </a:t>
            </a:r>
            <a:endParaRPr>
              <a:highlight>
                <a:srgbClr val="FFFFFF"/>
              </a:highlight>
            </a:endParaRPr>
          </a:p>
          <a:p>
            <a:pPr indent="0" lvl="0" marL="0" rtl="0" algn="l">
              <a:spcBef>
                <a:spcPts val="0"/>
              </a:spcBef>
              <a:spcAft>
                <a:spcPts val="0"/>
              </a:spcAft>
              <a:buNone/>
            </a:pPr>
            <a:r>
              <a:t/>
            </a:r>
            <a:endParaRPr>
              <a:highlight>
                <a:srgbClr val="FFFFFF"/>
              </a:highlight>
            </a:endParaRPr>
          </a:p>
          <a:p>
            <a:pPr indent="0" lvl="0" marL="0" rtl="0" algn="l">
              <a:spcBef>
                <a:spcPts val="0"/>
              </a:spcBef>
              <a:spcAft>
                <a:spcPts val="0"/>
              </a:spcAft>
              <a:buNone/>
            </a:pPr>
            <a:r>
              <a:rPr lang="en">
                <a:highlight>
                  <a:srgbClr val="FFFFFF"/>
                </a:highlight>
              </a:rPr>
              <a:t>I’ve been coaching nutrition for over a decade now. I have coached everyone from pro </a:t>
            </a:r>
            <a:r>
              <a:rPr lang="en">
                <a:highlight>
                  <a:srgbClr val="FFFFFF"/>
                </a:highlight>
              </a:rPr>
              <a:t>athletes</a:t>
            </a:r>
            <a:r>
              <a:rPr lang="en">
                <a:highlight>
                  <a:srgbClr val="FFFFFF"/>
                </a:highlight>
              </a:rPr>
              <a:t> in the NHL, to CrossFit Games </a:t>
            </a:r>
            <a:r>
              <a:rPr lang="en">
                <a:highlight>
                  <a:srgbClr val="FFFFFF"/>
                </a:highlight>
              </a:rPr>
              <a:t>athletes like my husband, to average gym goers. Most of my clients are people like your mom and dad who were never educated on the basic principles of nutrition. They’re confused with all the fad diets out there and blame their slowing metabolism on being unhappy with their body or feeling low energy all the time, when in reality, it’s their diet and lifestyle habits that are leading to their negative body image thoughts and growing list of health issues. </a:t>
            </a:r>
            <a:endParaRPr>
              <a:highlight>
                <a:srgbClr val="FFFFFF"/>
              </a:highligh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 name="Shape 70"/>
        <p:cNvGrpSpPr/>
        <p:nvPr/>
      </p:nvGrpSpPr>
      <p:grpSpPr>
        <a:xfrm>
          <a:off x="0" y="0"/>
          <a:ext cx="0" cy="0"/>
          <a:chOff x="0" y="0"/>
          <a:chExt cx="0" cy="0"/>
        </a:xfrm>
      </p:grpSpPr>
      <p:sp>
        <p:nvSpPr>
          <p:cNvPr id="71" name="Google Shape;71;g1a66a9ea6d2_0_2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2" name="Google Shape;72;g1a66a9ea6d2_0_2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7" name="Shape 77"/>
        <p:cNvGrpSpPr/>
        <p:nvPr/>
      </p:nvGrpSpPr>
      <p:grpSpPr>
        <a:xfrm>
          <a:off x="0" y="0"/>
          <a:ext cx="0" cy="0"/>
          <a:chOff x="0" y="0"/>
          <a:chExt cx="0" cy="0"/>
        </a:xfrm>
      </p:grpSpPr>
      <p:sp>
        <p:nvSpPr>
          <p:cNvPr id="78" name="Google Shape;78;g1a66a9ea6d2_0_2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9" name="Google Shape;79;g1a66a9ea6d2_0_2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lang="en">
                <a:solidFill>
                  <a:schemeClr val="dk1"/>
                </a:solidFill>
              </a:rPr>
              <a:t>The constantly evolving world of nutrition can make it very difficult to learn how to eat for your unique body and goals. With new diet fads, fitness regimens, and supplements proclaiming to be the magic key to success, it's no wonder most of us are left confused on the "best" strategy to reach your goals. The goal of this presentation is to teach you that there is no one-size-fits-all method to success - customization is the key to creating a program that allows you to thrive. Factors such as genetics, gender, age, lifestyle, and body type all influence how your body will respond to a program. Studies have proved that the same food impacts different people in different ways, which is why learning how to personalize your diet is the true key to success.</a:t>
            </a:r>
            <a:endParaRPr>
              <a:solidFill>
                <a:schemeClr val="dk1"/>
              </a:solidFill>
            </a:endParaRPr>
          </a:p>
          <a:p>
            <a:pPr indent="0" lvl="0" marL="0" rtl="0" algn="l">
              <a:spcBef>
                <a:spcPts val="800"/>
              </a:spcBef>
              <a:spcAft>
                <a:spcPts val="0"/>
              </a:spcAft>
              <a:buClr>
                <a:schemeClr val="dk1"/>
              </a:buClr>
              <a:buSzPts val="1100"/>
              <a:buFont typeface="Arial"/>
              <a:buNone/>
            </a:pPr>
            <a:r>
              <a:t/>
            </a:r>
            <a:endParaRPr>
              <a:solidFill>
                <a:schemeClr val="dk1"/>
              </a:solidFill>
            </a:endParaRPr>
          </a:p>
          <a:p>
            <a:pPr indent="0" lvl="0" marL="0" rtl="0" algn="l">
              <a:spcBef>
                <a:spcPts val="800"/>
              </a:spcBef>
              <a:spcAft>
                <a:spcPts val="0"/>
              </a:spcAft>
              <a:buClr>
                <a:schemeClr val="dk1"/>
              </a:buClr>
              <a:buSzPts val="1100"/>
              <a:buFont typeface="Arial"/>
              <a:buNone/>
            </a:pPr>
            <a:r>
              <a:rPr lang="en">
                <a:solidFill>
                  <a:schemeClr val="dk1"/>
                </a:solidFill>
              </a:rPr>
              <a:t>By educating yourself on the basic principles of nutrition, you can become more in tune with your body to gain a better understanding of the messages it may be sending you. Instead of relying on a restrictive dieting protocols such as lists of foods that you can and cannot eat, you will learn how to pay attention to how you physically and emotionally feel after eating specific foods, with the goal of creating a customized program that allows you to feel energized, happy, strong and healthy! </a:t>
            </a:r>
            <a:endParaRPr>
              <a:solidFill>
                <a:schemeClr val="dk1"/>
              </a:solidFill>
            </a:endParaRPr>
          </a:p>
          <a:p>
            <a:pPr indent="0" lvl="0" marL="0" rtl="0" algn="l">
              <a:spcBef>
                <a:spcPts val="800"/>
              </a:spcBef>
              <a:spcAft>
                <a:spcPts val="0"/>
              </a:spcAft>
              <a:buClr>
                <a:schemeClr val="dk1"/>
              </a:buClr>
              <a:buSzPts val="1100"/>
              <a:buFont typeface="Arial"/>
              <a:buNone/>
            </a:pPr>
            <a:r>
              <a:rPr lang="en">
                <a:solidFill>
                  <a:schemeClr val="dk1"/>
                </a:solidFill>
              </a:rPr>
              <a:t>Learning how to optimize your health today will prevent you from turning to extreme caloric restriction, excessive exercise and expensive supplements. This method will empower you to not only reach your body composition goals, health and fitness goals, but also maintain them long term while being happy with the body that you’re in. </a:t>
            </a:r>
            <a:endParaRPr>
              <a:solidFill>
                <a:schemeClr val="dk1"/>
              </a:solidFill>
            </a:endParaRPr>
          </a:p>
          <a:p>
            <a:pPr indent="0" lvl="0" marL="0" rtl="0" algn="l">
              <a:spcBef>
                <a:spcPts val="800"/>
              </a:spcBef>
              <a:spcAft>
                <a:spcPts val="0"/>
              </a:spcAft>
              <a:buClr>
                <a:schemeClr val="dk1"/>
              </a:buClr>
              <a:buSzPts val="1100"/>
              <a:buFont typeface="Arial"/>
              <a:buNone/>
            </a:pPr>
            <a:r>
              <a:rPr lang="en">
                <a:solidFill>
                  <a:schemeClr val="dk1"/>
                </a:solidFill>
              </a:rPr>
              <a:t>Remember, there is no "right way" to eat, only the best way for your unique body and goals.</a:t>
            </a:r>
            <a:endParaRPr>
              <a:solidFill>
                <a:schemeClr val="dk1"/>
              </a:solidFill>
              <a:highlight>
                <a:srgbClr val="FFFF00"/>
              </a:highlight>
            </a:endParaRPr>
          </a:p>
          <a:p>
            <a:pPr indent="0" lvl="0" marL="0" rtl="0" algn="l">
              <a:spcBef>
                <a:spcPts val="800"/>
              </a:spcBef>
              <a:spcAft>
                <a:spcPts val="800"/>
              </a:spcAft>
              <a:buNone/>
            </a:pPr>
            <a:r>
              <a:t/>
            </a:r>
            <a:endParaRPr>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g1a66a9ea6d2_0_4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5" name="Google Shape;85;g1a66a9ea6d2_0_4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1500"/>
              </a:spcBef>
              <a:spcAft>
                <a:spcPts val="0"/>
              </a:spcAft>
              <a:buClr>
                <a:schemeClr val="dk1"/>
              </a:buClr>
              <a:buSzPts val="1200"/>
              <a:buChar char="●"/>
            </a:pPr>
            <a:r>
              <a:rPr lang="en" sz="1400">
                <a:solidFill>
                  <a:schemeClr val="dk1"/>
                </a:solidFill>
                <a:latin typeface="Oswald"/>
                <a:ea typeface="Oswald"/>
                <a:cs typeface="Oswald"/>
                <a:sym typeface="Oswald"/>
              </a:rPr>
              <a:t>1 in 7 men and 1 in 5 women experiences an eating disorder by age 40, and in 95% of those cases, the disorder begins by age 25. </a:t>
            </a:r>
            <a:endParaRPr sz="1200">
              <a:solidFill>
                <a:schemeClr val="dk1"/>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Char char="●"/>
            </a:pPr>
            <a:r>
              <a:rPr lang="en" sz="1200">
                <a:solidFill>
                  <a:srgbClr val="1E1E1E"/>
                </a:solidFill>
                <a:latin typeface="Times New Roman"/>
                <a:ea typeface="Times New Roman"/>
                <a:cs typeface="Times New Roman"/>
                <a:sym typeface="Times New Roman"/>
              </a:rPr>
              <a:t>When most people think of eating disorders, they think of someone who is overly thin. However, you can have an eating disorder and have a normal weight, or even be overweight. The most important thing that many people don’t realize about eating disorders is that they are a serious mental health issue and can be very dangerous. They can affect and damage many parts of the body — and can even be lethal. </a:t>
            </a:r>
            <a:endParaRPr sz="1200">
              <a:solidFill>
                <a:srgbClr val="1E1E1E"/>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1E1E1E"/>
              </a:buClr>
              <a:buSzPts val="1200"/>
              <a:buFont typeface="Times New Roman"/>
              <a:buChar char="●"/>
            </a:pPr>
            <a:r>
              <a:rPr lang="en" sz="1200">
                <a:solidFill>
                  <a:srgbClr val="1E1E1E"/>
                </a:solidFill>
                <a:latin typeface="Times New Roman"/>
                <a:ea typeface="Times New Roman"/>
                <a:cs typeface="Times New Roman"/>
                <a:sym typeface="Times New Roman"/>
              </a:rPr>
              <a:t>Many people, myself included, will engage in disordered eating habits without even realizing it because we’re surrounded by diet culture messaging from social media, TV, magazines, all pushing the latest fad diets and </a:t>
            </a:r>
            <a:r>
              <a:rPr lang="en" sz="1200">
                <a:solidFill>
                  <a:srgbClr val="1E1E1E"/>
                </a:solidFill>
                <a:latin typeface="Times New Roman"/>
                <a:ea typeface="Times New Roman"/>
                <a:cs typeface="Times New Roman"/>
                <a:sym typeface="Times New Roman"/>
              </a:rPr>
              <a:t>supplements</a:t>
            </a:r>
            <a:r>
              <a:rPr lang="en" sz="1200">
                <a:solidFill>
                  <a:srgbClr val="1E1E1E"/>
                </a:solidFill>
                <a:latin typeface="Times New Roman"/>
                <a:ea typeface="Times New Roman"/>
                <a:cs typeface="Times New Roman"/>
                <a:sym typeface="Times New Roman"/>
              </a:rPr>
              <a:t> to look a certain way. </a:t>
            </a:r>
            <a:endParaRPr sz="1200">
              <a:solidFill>
                <a:srgbClr val="1E1E1E"/>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1E1E1E"/>
              </a:buClr>
              <a:buSzPts val="1200"/>
              <a:buFont typeface="Times New Roman"/>
              <a:buChar char="●"/>
            </a:pPr>
            <a:r>
              <a:rPr lang="en" sz="1200">
                <a:solidFill>
                  <a:srgbClr val="1E1E1E"/>
                </a:solidFill>
                <a:latin typeface="Times New Roman"/>
                <a:ea typeface="Times New Roman"/>
                <a:cs typeface="Times New Roman"/>
                <a:sym typeface="Times New Roman"/>
              </a:rPr>
              <a:t>The first picture is me out of high school. I never worked out a day in my life, I could barely lift an empty barbell and like most young adults who start exercising, I did it because I wanted to change the way I looked to boost my self confidence. Every cosmo magazine told me to do excessive amounts of cardio and restrict my caloric intake to get “lean.” So I started running and counting all my calories and maybe I lost some weight, but it was unsustainable because I was miserable throughout the process, and this led to a decrease in optimal </a:t>
            </a:r>
            <a:r>
              <a:rPr lang="en" sz="1200">
                <a:solidFill>
                  <a:srgbClr val="1E1E1E"/>
                </a:solidFill>
                <a:latin typeface="Times New Roman"/>
                <a:ea typeface="Times New Roman"/>
                <a:cs typeface="Times New Roman"/>
                <a:sym typeface="Times New Roman"/>
              </a:rPr>
              <a:t>hormone</a:t>
            </a:r>
            <a:r>
              <a:rPr lang="en" sz="1200">
                <a:solidFill>
                  <a:srgbClr val="1E1E1E"/>
                </a:solidFill>
                <a:latin typeface="Times New Roman"/>
                <a:ea typeface="Times New Roman"/>
                <a:cs typeface="Times New Roman"/>
                <a:sym typeface="Times New Roman"/>
              </a:rPr>
              <a:t> production which would have a huge impact on everything from my mental health to my physical health. </a:t>
            </a:r>
            <a:endParaRPr sz="1200">
              <a:solidFill>
                <a:srgbClr val="1E1E1E"/>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1E1E1E"/>
              </a:buClr>
              <a:buSzPts val="1200"/>
              <a:buFont typeface="Times New Roman"/>
              <a:buChar char="●"/>
            </a:pPr>
            <a:r>
              <a:rPr lang="en" sz="1200">
                <a:solidFill>
                  <a:srgbClr val="1E1E1E"/>
                </a:solidFill>
                <a:latin typeface="Times New Roman"/>
                <a:ea typeface="Times New Roman"/>
                <a:cs typeface="Times New Roman"/>
                <a:sym typeface="Times New Roman"/>
              </a:rPr>
              <a:t>Fast forward 15 years and I learned, the hard way, that this way of eating and exercising would NOT help me achieve my goals WHILE enjoying my life. After I educated myself on how to properly achieve my goals, I shifted the focus from using diet and exercise as a means to a temporary body composition goal into something that I could sustain for the rest of my life because it truly helps me FEEL great, function as a competitive athlete, and as a byproduct of shifting that focus from punishing my body with diet and exercise to using diet and exercise as tools to optimize my health, I’ve been able to achieve my body composition goals. Today my focus is on hitting strength PRs </a:t>
            </a:r>
            <a:r>
              <a:rPr lang="en" sz="1200">
                <a:solidFill>
                  <a:srgbClr val="1E1E1E"/>
                </a:solidFill>
                <a:latin typeface="Times New Roman"/>
                <a:ea typeface="Times New Roman"/>
                <a:cs typeface="Times New Roman"/>
                <a:sym typeface="Times New Roman"/>
              </a:rPr>
              <a:t>in</a:t>
            </a:r>
            <a:r>
              <a:rPr lang="en" sz="1200">
                <a:solidFill>
                  <a:srgbClr val="1E1E1E"/>
                </a:solidFill>
                <a:latin typeface="Times New Roman"/>
                <a:ea typeface="Times New Roman"/>
                <a:cs typeface="Times New Roman"/>
                <a:sym typeface="Times New Roman"/>
              </a:rPr>
              <a:t> the gym, feeling energized throughout my busy days as a full time working mom, and feeling confident and happy in my body and my relationship with food and exercise, without fearing food and weight gain. This is because I’ve invested the time and effort into educating myself on how to eat, move and live to achieve and sustain my goals for the long term. </a:t>
            </a:r>
            <a:endParaRPr sz="1200">
              <a:solidFill>
                <a:srgbClr val="1E1E1E"/>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1E1E1E"/>
              </a:buClr>
              <a:buSzPts val="1200"/>
              <a:buFont typeface="Times New Roman"/>
              <a:buChar char="●"/>
            </a:pPr>
            <a:r>
              <a:rPr lang="en" sz="1200">
                <a:solidFill>
                  <a:srgbClr val="1E1E1E"/>
                </a:solidFill>
                <a:latin typeface="Times New Roman"/>
                <a:ea typeface="Times New Roman"/>
                <a:cs typeface="Times New Roman"/>
                <a:sym typeface="Times New Roman"/>
              </a:rPr>
              <a:t>There are many ways to increase our health through nutrition and fitness - everything from reducing inflammation to improving gut health WILL result in living a happier quality of life because of the confidence you have to navigate your nutritional journey during the different phases of your life from being a high level athlete to being a mother. </a:t>
            </a:r>
            <a:endParaRPr sz="1200">
              <a:solidFill>
                <a:srgbClr val="1E1E1E"/>
              </a:solidFill>
              <a:latin typeface="Times New Roman"/>
              <a:ea typeface="Times New Roman"/>
              <a:cs typeface="Times New Roman"/>
              <a:sym typeface="Times New Roman"/>
            </a:endParaRPr>
          </a:p>
          <a:p>
            <a:pPr indent="0" lvl="0" marL="0" rtl="0" algn="l">
              <a:spcBef>
                <a:spcPts val="0"/>
              </a:spcBef>
              <a:spcAft>
                <a:spcPts val="0"/>
              </a:spcAft>
              <a:buNone/>
            </a:pPr>
            <a:r>
              <a:t/>
            </a:r>
            <a:endParaRPr sz="100">
              <a:solidFill>
                <a:schemeClr val="dk1"/>
              </a:solidFill>
            </a:endParaRPr>
          </a:p>
          <a:p>
            <a:pPr indent="0" lvl="0" marL="0" rtl="0" algn="l">
              <a:spcBef>
                <a:spcPts val="800"/>
              </a:spcBef>
              <a:spcAft>
                <a:spcPts val="0"/>
              </a:spcAft>
              <a:buNone/>
            </a:pPr>
            <a:r>
              <a:t/>
            </a:r>
            <a:endParaRPr sz="100">
              <a:solidFill>
                <a:schemeClr val="dk1"/>
              </a:solidFill>
            </a:endParaRPr>
          </a:p>
          <a:p>
            <a:pPr indent="0" lvl="0" marL="0" rtl="0" algn="l">
              <a:spcBef>
                <a:spcPts val="800"/>
              </a:spcBef>
              <a:spcAft>
                <a:spcPts val="0"/>
              </a:spcAft>
              <a:buNone/>
            </a:pPr>
            <a:r>
              <a:t/>
            </a:r>
            <a:endParaRPr sz="100">
              <a:solidFill>
                <a:schemeClr val="dk1"/>
              </a:solidFill>
              <a:highlight>
                <a:srgbClr val="FFFFFF"/>
              </a:highligh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a66a9ea6d2_0_4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1a66a9ea6d2_0_4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1500"/>
              </a:spcBef>
              <a:spcAft>
                <a:spcPts val="0"/>
              </a:spcAft>
              <a:buClr>
                <a:schemeClr val="dk1"/>
              </a:buClr>
              <a:buSzPts val="1200"/>
              <a:buChar char="●"/>
            </a:pPr>
            <a:r>
              <a:rPr lang="en" sz="1200">
                <a:solidFill>
                  <a:schemeClr val="dk1"/>
                </a:solidFill>
              </a:rPr>
              <a:t>Our entire culture – from media to doctors to friends to parents – normalize and reinforce judgmental diet culture thinking, which instils fear of eating specific foods or eating to the point where you’re actually satisfied.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t/>
            </a:r>
            <a:endParaRPr sz="1200">
              <a:solidFill>
                <a:schemeClr val="dk1"/>
              </a:solidFill>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highlight>
                  <a:srgbClr val="FFFFFF"/>
                </a:highlight>
              </a:rPr>
              <a:t>And as we grow older, our lives are constructed and designed to be sedentary. So when we combine a lack of knowledge around eating for our unique body and goals, and lower activity levels as we age, we end up gaining body fat and blame our “slowing metabolism”. To add to that, the diet industry is a multi billion dollar industry preying on those with limited knowledge of what is actually safe and effective to achieve your goals. Supplements and diet programs are not regulated meaning that these things could be, and are, terrible for your health. This is why it’s so valuable to LEARN how to eat to support your health right now, rather than being confused and jumping on fad diets and weight loss programs that are detrimental to your health later in life. </a:t>
            </a:r>
            <a:endParaRPr sz="1200">
              <a:solidFill>
                <a:schemeClr val="dk1"/>
              </a:solidFill>
              <a:highlight>
                <a:srgbClr val="FFFFFF"/>
              </a:highlight>
            </a:endParaRPr>
          </a:p>
          <a:p>
            <a:pPr indent="-304800" lvl="0" marL="457200" rtl="0" algn="l">
              <a:lnSpc>
                <a:spcPct val="115000"/>
              </a:lnSpc>
              <a:spcBef>
                <a:spcPts val="0"/>
              </a:spcBef>
              <a:spcAft>
                <a:spcPts val="0"/>
              </a:spcAft>
              <a:buClr>
                <a:schemeClr val="dk1"/>
              </a:buClr>
              <a:buSzPts val="1200"/>
              <a:buChar char="●"/>
            </a:pPr>
            <a:r>
              <a:t/>
            </a:r>
            <a:endParaRPr sz="1200">
              <a:solidFill>
                <a:schemeClr val="dk1"/>
              </a:solidFill>
              <a:highlight>
                <a:srgbClr val="FFFFFF"/>
              </a:highlight>
            </a:endParaRPr>
          </a:p>
          <a:p>
            <a:pPr indent="-304800" lvl="0" marL="457200" rtl="0" algn="l">
              <a:lnSpc>
                <a:spcPct val="115000"/>
              </a:lnSpc>
              <a:spcBef>
                <a:spcPts val="0"/>
              </a:spcBef>
              <a:spcAft>
                <a:spcPts val="0"/>
              </a:spcAft>
              <a:buClr>
                <a:schemeClr val="dk1"/>
              </a:buClr>
              <a:buSzPts val="1200"/>
              <a:buChar char="●"/>
            </a:pPr>
            <a:r>
              <a:rPr lang="en" sz="1200">
                <a:solidFill>
                  <a:schemeClr val="dk1"/>
                </a:solidFill>
              </a:rPr>
              <a:t>Rather than fearing foods, I want to teach you about </a:t>
            </a:r>
            <a:r>
              <a:rPr lang="en" sz="1200">
                <a:solidFill>
                  <a:schemeClr val="dk1"/>
                </a:solidFill>
              </a:rPr>
              <a:t>Food freedom, which means embracing the freedom to eat foods that make you feel good, that are enjoyable and satisfying, and without unnecessary restriction. Food freedom means eating in a way that enhances your life, and that is helpful to your mind, and body, and emotions, and spirit, and culture.</a:t>
            </a:r>
            <a:endParaRPr sz="1200">
              <a:solidFill>
                <a:schemeClr val="dk1"/>
              </a:solidFill>
              <a:highlight>
                <a:srgbClr val="FFFFFF"/>
              </a:highlight>
            </a:endParaRPr>
          </a:p>
          <a:p>
            <a:pPr indent="0" lvl="0" marL="0" rtl="0" algn="l">
              <a:lnSpc>
                <a:spcPct val="115000"/>
              </a:lnSpc>
              <a:spcBef>
                <a:spcPts val="2000"/>
              </a:spcBef>
              <a:spcAft>
                <a:spcPts val="0"/>
              </a:spcAft>
              <a:buNone/>
            </a:pPr>
            <a:r>
              <a:rPr lang="en" sz="1200">
                <a:solidFill>
                  <a:srgbClr val="1E1E1E"/>
                </a:solidFill>
                <a:highlight>
                  <a:srgbClr val="FFFF00"/>
                </a:highlight>
                <a:latin typeface="Times New Roman"/>
                <a:ea typeface="Times New Roman"/>
                <a:cs typeface="Times New Roman"/>
                <a:sym typeface="Times New Roman"/>
              </a:rPr>
              <a:t>CUE FOR JOE: talk about fad diets </a:t>
            </a:r>
            <a:endParaRPr sz="1200">
              <a:solidFill>
                <a:srgbClr val="1E1E1E"/>
              </a:solidFill>
              <a:highlight>
                <a:srgbClr val="FFFF00"/>
              </a:highlight>
              <a:latin typeface="Times New Roman"/>
              <a:ea typeface="Times New Roman"/>
              <a:cs typeface="Times New Roman"/>
              <a:sym typeface="Times New Roman"/>
            </a:endParaRPr>
          </a:p>
          <a:p>
            <a:pPr indent="0" lvl="0" marL="0" rtl="0" algn="l">
              <a:spcBef>
                <a:spcPts val="0"/>
              </a:spcBef>
              <a:spcAft>
                <a:spcPts val="0"/>
              </a:spcAft>
              <a:buNone/>
            </a:pPr>
            <a:r>
              <a:t/>
            </a:r>
            <a:endParaRPr sz="100">
              <a:solidFill>
                <a:schemeClr val="dk1"/>
              </a:solidFill>
            </a:endParaRPr>
          </a:p>
          <a:p>
            <a:pPr indent="0" lvl="0" marL="0" rtl="0" algn="l">
              <a:spcBef>
                <a:spcPts val="800"/>
              </a:spcBef>
              <a:spcAft>
                <a:spcPts val="0"/>
              </a:spcAft>
              <a:buNone/>
            </a:pPr>
            <a:r>
              <a:t/>
            </a:r>
            <a:endParaRPr sz="100">
              <a:solidFill>
                <a:schemeClr val="dk1"/>
              </a:solidFill>
            </a:endParaRPr>
          </a:p>
          <a:p>
            <a:pPr indent="0" lvl="0" marL="0" rtl="0" algn="l">
              <a:spcBef>
                <a:spcPts val="800"/>
              </a:spcBef>
              <a:spcAft>
                <a:spcPts val="0"/>
              </a:spcAft>
              <a:buNone/>
            </a:pPr>
            <a:r>
              <a:t/>
            </a:r>
            <a:endParaRPr sz="100">
              <a:solidFill>
                <a:schemeClr val="dk1"/>
              </a:solidFill>
              <a:highlight>
                <a:srgbClr val="FFFFFF"/>
              </a:highligh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1a66a9ea6d2_0_4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1a66a9ea6d2_0_4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304800" lvl="0" marL="457200" rtl="0" algn="l">
              <a:lnSpc>
                <a:spcPct val="115000"/>
              </a:lnSpc>
              <a:spcBef>
                <a:spcPts val="2000"/>
              </a:spcBef>
              <a:spcAft>
                <a:spcPts val="0"/>
              </a:spcAft>
              <a:buClr>
                <a:schemeClr val="dk1"/>
              </a:buClr>
              <a:buSzPts val="1200"/>
              <a:buChar char="●"/>
            </a:pPr>
            <a:r>
              <a:rPr lang="en" sz="1200">
                <a:solidFill>
                  <a:srgbClr val="1E1E1E"/>
                </a:solidFill>
                <a:latin typeface="Times New Roman"/>
                <a:ea typeface="Times New Roman"/>
                <a:cs typeface="Times New Roman"/>
                <a:sym typeface="Times New Roman"/>
              </a:rPr>
              <a:t>Almost 70% of adults are deemed overweight because they’ve never learned how to eat in a manner that supports their health. So they end up getting on these aggressive diets that push their body into a famine response. </a:t>
            </a:r>
            <a:endParaRPr sz="1200">
              <a:solidFill>
                <a:srgbClr val="1E1E1E"/>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chemeClr val="dk1"/>
              </a:buClr>
              <a:buSzPts val="1200"/>
              <a:buChar char="●"/>
            </a:pPr>
            <a:r>
              <a:rPr lang="en" sz="1200">
                <a:solidFill>
                  <a:srgbClr val="1E1E1E"/>
                </a:solidFill>
                <a:latin typeface="Times New Roman"/>
                <a:ea typeface="Times New Roman"/>
                <a:cs typeface="Times New Roman"/>
                <a:sym typeface="Times New Roman"/>
              </a:rPr>
              <a:t>Punishing your body with diet and exercise may work for a short period of time, but inevitably your </a:t>
            </a:r>
            <a:r>
              <a:rPr lang="en" sz="1200">
                <a:solidFill>
                  <a:srgbClr val="1E1E1E"/>
                </a:solidFill>
                <a:latin typeface="Times New Roman"/>
                <a:ea typeface="Times New Roman"/>
                <a:cs typeface="Times New Roman"/>
                <a:sym typeface="Times New Roman"/>
              </a:rPr>
              <a:t>health</a:t>
            </a:r>
            <a:r>
              <a:rPr lang="en" sz="1200">
                <a:solidFill>
                  <a:srgbClr val="1E1E1E"/>
                </a:solidFill>
                <a:latin typeface="Times New Roman"/>
                <a:ea typeface="Times New Roman"/>
                <a:cs typeface="Times New Roman"/>
                <a:sym typeface="Times New Roman"/>
              </a:rPr>
              <a:t> and hormones start to slide. You have energy crashes throughout the day, you have terrible mood swings, and your cravings to eat food you ACTUALLY enjoy are uncontrollable, so you “fall off” your diet program and eat </a:t>
            </a:r>
            <a:r>
              <a:rPr lang="en" sz="1200">
                <a:solidFill>
                  <a:srgbClr val="1E1E1E"/>
                </a:solidFill>
                <a:latin typeface="Times New Roman"/>
                <a:ea typeface="Times New Roman"/>
                <a:cs typeface="Times New Roman"/>
                <a:sym typeface="Times New Roman"/>
              </a:rPr>
              <a:t>everything</a:t>
            </a:r>
            <a:r>
              <a:rPr lang="en" sz="1200">
                <a:solidFill>
                  <a:srgbClr val="1E1E1E"/>
                </a:solidFill>
                <a:latin typeface="Times New Roman"/>
                <a:ea typeface="Times New Roman"/>
                <a:cs typeface="Times New Roman"/>
                <a:sym typeface="Times New Roman"/>
              </a:rPr>
              <a:t> that you’ve been </a:t>
            </a:r>
            <a:r>
              <a:rPr lang="en" sz="1200">
                <a:solidFill>
                  <a:srgbClr val="1E1E1E"/>
                </a:solidFill>
                <a:latin typeface="Times New Roman"/>
                <a:ea typeface="Times New Roman"/>
                <a:cs typeface="Times New Roman"/>
                <a:sym typeface="Times New Roman"/>
              </a:rPr>
              <a:t>restricting.</a:t>
            </a:r>
            <a:endParaRPr sz="1200">
              <a:solidFill>
                <a:srgbClr val="1E1E1E"/>
              </a:solidFill>
              <a:latin typeface="Times New Roman"/>
              <a:ea typeface="Times New Roman"/>
              <a:cs typeface="Times New Roman"/>
              <a:sym typeface="Times New Roman"/>
            </a:endParaRPr>
          </a:p>
          <a:p>
            <a:pPr indent="-304800" lvl="0" marL="457200" rtl="0" algn="l">
              <a:lnSpc>
                <a:spcPct val="115000"/>
              </a:lnSpc>
              <a:spcBef>
                <a:spcPts val="0"/>
              </a:spcBef>
              <a:spcAft>
                <a:spcPts val="0"/>
              </a:spcAft>
              <a:buClr>
                <a:srgbClr val="1E1E1E"/>
              </a:buClr>
              <a:buSzPts val="1200"/>
              <a:buFont typeface="Times New Roman"/>
              <a:buChar char="●"/>
            </a:pPr>
            <a:r>
              <a:rPr lang="en" sz="1200">
                <a:solidFill>
                  <a:srgbClr val="1E1E1E"/>
                </a:solidFill>
                <a:latin typeface="Times New Roman"/>
                <a:ea typeface="Times New Roman"/>
                <a:cs typeface="Times New Roman"/>
                <a:sym typeface="Times New Roman"/>
              </a:rPr>
              <a:t>You gain all the weight back that you lost, so the negative body image thoughts kick in and so you find another fad diet to repeat the cycle all over again.</a:t>
            </a:r>
            <a:endParaRPr sz="1200">
              <a:solidFill>
                <a:srgbClr val="1E1E1E"/>
              </a:solidFill>
              <a:latin typeface="Times New Roman"/>
              <a:ea typeface="Times New Roman"/>
              <a:cs typeface="Times New Roman"/>
              <a:sym typeface="Times New Roman"/>
            </a:endParaRPr>
          </a:p>
          <a:p>
            <a:pPr indent="0" lvl="0" marL="0" rtl="0" algn="l">
              <a:spcBef>
                <a:spcPts val="0"/>
              </a:spcBef>
              <a:spcAft>
                <a:spcPts val="0"/>
              </a:spcAft>
              <a:buNone/>
            </a:pPr>
            <a:r>
              <a:t/>
            </a:r>
            <a:endParaRPr sz="100">
              <a:solidFill>
                <a:schemeClr val="dk1"/>
              </a:solidFill>
            </a:endParaRPr>
          </a:p>
          <a:p>
            <a:pPr indent="0" lvl="0" marL="0" rtl="0" algn="l">
              <a:spcBef>
                <a:spcPts val="800"/>
              </a:spcBef>
              <a:spcAft>
                <a:spcPts val="0"/>
              </a:spcAft>
              <a:buNone/>
            </a:pPr>
            <a:r>
              <a:t/>
            </a:r>
            <a:endParaRPr sz="100">
              <a:solidFill>
                <a:schemeClr val="dk1"/>
              </a:solidFill>
            </a:endParaRPr>
          </a:p>
          <a:p>
            <a:pPr indent="0" lvl="0" marL="0" rtl="0" algn="l">
              <a:spcBef>
                <a:spcPts val="800"/>
              </a:spcBef>
              <a:spcAft>
                <a:spcPts val="0"/>
              </a:spcAft>
              <a:buNone/>
            </a:pPr>
            <a:r>
              <a:t/>
            </a:r>
            <a:endParaRPr sz="100">
              <a:solidFill>
                <a:schemeClr val="dk1"/>
              </a:solidFill>
              <a:highlight>
                <a:srgbClr val="FFFFFF"/>
              </a:highligh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1a66a9ea6d2_0_2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8" name="Google Shape;118;g1a66a9ea6d2_0_24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rPr b="1" lang="en">
                <a:solidFill>
                  <a:schemeClr val="dk1"/>
                </a:solidFill>
                <a:highlight>
                  <a:srgbClr val="FFFFFF"/>
                </a:highlight>
              </a:rPr>
              <a:t>JOE: So what happens to your body as a result of repeating this cycle over and over again?</a:t>
            </a:r>
            <a:endParaRPr b="1">
              <a:solidFill>
                <a:schemeClr val="dk1"/>
              </a:solidFill>
              <a:highlight>
                <a:srgbClr val="FFFFFF"/>
              </a:highlight>
            </a:endParaRPr>
          </a:p>
          <a:p>
            <a:pPr indent="0" lvl="0" marL="0" rtl="0" algn="l">
              <a:spcBef>
                <a:spcPts val="0"/>
              </a:spcBef>
              <a:spcAft>
                <a:spcPts val="0"/>
              </a:spcAft>
              <a:buClr>
                <a:schemeClr val="dk1"/>
              </a:buClr>
              <a:buSzPts val="1100"/>
              <a:buFont typeface="Arial"/>
              <a:buNone/>
            </a:pPr>
            <a:r>
              <a:t/>
            </a:r>
            <a:endParaRPr b="1">
              <a:solidFill>
                <a:schemeClr val="dk1"/>
              </a:solidFill>
              <a:highlight>
                <a:srgbClr val="FFFFFF"/>
              </a:highlight>
            </a:endParaRPr>
          </a:p>
          <a:p>
            <a:pPr indent="0" lvl="0" marL="0" rtl="0" algn="l">
              <a:spcBef>
                <a:spcPts val="0"/>
              </a:spcBef>
              <a:spcAft>
                <a:spcPts val="0"/>
              </a:spcAft>
              <a:buClr>
                <a:schemeClr val="dk1"/>
              </a:buClr>
              <a:buSzPts val="1100"/>
              <a:buFont typeface="Arial"/>
              <a:buNone/>
            </a:pPr>
            <a:r>
              <a:rPr b="1" lang="en">
                <a:solidFill>
                  <a:schemeClr val="dk1"/>
                </a:solidFill>
                <a:highlight>
                  <a:srgbClr val="FFFFFF"/>
                </a:highlight>
              </a:rPr>
              <a:t>Your body is smart and employs a strategy called metabolic adaptation in order to keep you alive. Metabolic Adaptation is </a:t>
            </a:r>
            <a:r>
              <a:rPr lang="en">
                <a:solidFill>
                  <a:schemeClr val="dk1"/>
                </a:solidFill>
                <a:highlight>
                  <a:srgbClr val="FFFFFF"/>
                </a:highlight>
              </a:rPr>
              <a:t>the process by which the body alters how efficient it is at turning the food you eat into energy. Your body employs this strategy to keep you alive during periods of elevated stress because it doesn’t know whether you are Joe whose trying to lose a few pounds before his next vacation or whether you are actually </a:t>
            </a:r>
            <a:r>
              <a:rPr lang="en">
                <a:solidFill>
                  <a:schemeClr val="dk1"/>
                </a:solidFill>
                <a:highlight>
                  <a:srgbClr val="FFFFFF"/>
                </a:highlight>
              </a:rPr>
              <a:t>starving</a:t>
            </a:r>
            <a:r>
              <a:rPr lang="en">
                <a:solidFill>
                  <a:schemeClr val="dk1"/>
                </a:solidFill>
                <a:highlight>
                  <a:srgbClr val="FFFFFF"/>
                </a:highlight>
              </a:rPr>
              <a:t> in a 3rd world country with limited access to food. </a:t>
            </a:r>
            <a:endParaRPr>
              <a:solidFill>
                <a:schemeClr val="dk1"/>
              </a:solidFill>
              <a:highlight>
                <a:srgbClr val="FFFFFF"/>
              </a:highlight>
            </a:endParaRPr>
          </a:p>
          <a:p>
            <a:pPr indent="0" lvl="0" marL="0" rtl="0" algn="l">
              <a:spcBef>
                <a:spcPts val="0"/>
              </a:spcBef>
              <a:spcAft>
                <a:spcPts val="0"/>
              </a:spcAft>
              <a:buClr>
                <a:schemeClr val="dk1"/>
              </a:buClr>
              <a:buSzPts val="1100"/>
              <a:buFont typeface="Arial"/>
              <a:buNone/>
            </a:pPr>
            <a:r>
              <a:t/>
            </a:r>
            <a:endParaRPr>
              <a:solidFill>
                <a:schemeClr val="dk1"/>
              </a:solidFill>
              <a:highlight>
                <a:srgbClr val="FFFFFF"/>
              </a:highlight>
            </a:endParaRPr>
          </a:p>
          <a:p>
            <a:pPr indent="0" lvl="0" marL="0" rtl="0" algn="l">
              <a:spcBef>
                <a:spcPts val="0"/>
              </a:spcBef>
              <a:spcAft>
                <a:spcPts val="0"/>
              </a:spcAft>
              <a:buClr>
                <a:schemeClr val="dk1"/>
              </a:buClr>
              <a:buSzPts val="1100"/>
              <a:buFont typeface="Arial"/>
              <a:buNone/>
            </a:pPr>
            <a:r>
              <a:rPr lang="en">
                <a:solidFill>
                  <a:schemeClr val="dk1"/>
                </a:solidFill>
                <a:highlight>
                  <a:srgbClr val="FFFFFF"/>
                </a:highlight>
              </a:rPr>
              <a:t>Our bodies are equipped with this survival </a:t>
            </a:r>
            <a:r>
              <a:rPr lang="en">
                <a:solidFill>
                  <a:schemeClr val="dk1"/>
                </a:solidFill>
                <a:highlight>
                  <a:srgbClr val="FFFFFF"/>
                </a:highlight>
              </a:rPr>
              <a:t>mechanism</a:t>
            </a:r>
            <a:r>
              <a:rPr lang="en">
                <a:solidFill>
                  <a:schemeClr val="dk1"/>
                </a:solidFill>
                <a:highlight>
                  <a:srgbClr val="FFFFFF"/>
                </a:highlight>
              </a:rPr>
              <a:t> because when we consider our ancestors were hunting and food and it was plentiful, it meant starvation was not likely and, therefore stress levels were not high - so there was no need for the body to store calories as fat for later use. This means that all the calories you did feed your body were used to fuel your body’s requirements. But, in times of famine, it was essential that one’s metabolism was extremely efficient, so it switched to only using the minimum number of calories to maintain biological functions because the rest of the calories had to be stored as fat for later use to prevent starvation. </a:t>
            </a:r>
            <a:endParaRPr>
              <a:solidFill>
                <a:schemeClr val="dk1"/>
              </a:solidFill>
              <a:highlight>
                <a:srgbClr val="FFFFFF"/>
              </a:highlight>
            </a:endParaRPr>
          </a:p>
          <a:p>
            <a:pPr indent="0" lvl="0" marL="0" rtl="0" algn="l">
              <a:spcBef>
                <a:spcPts val="0"/>
              </a:spcBef>
              <a:spcAft>
                <a:spcPts val="0"/>
              </a:spcAft>
              <a:buClr>
                <a:schemeClr val="dk1"/>
              </a:buClr>
              <a:buSzPts val="1100"/>
              <a:buFont typeface="Arial"/>
              <a:buNone/>
            </a:pPr>
            <a:r>
              <a:t/>
            </a:r>
            <a:endParaRPr>
              <a:solidFill>
                <a:schemeClr val="dk1"/>
              </a:solidFill>
              <a:highlight>
                <a:srgbClr val="FFFFFF"/>
              </a:highlight>
            </a:endParaRPr>
          </a:p>
          <a:p>
            <a:pPr indent="0" lvl="0" marL="0" rtl="0" algn="l">
              <a:spcBef>
                <a:spcPts val="0"/>
              </a:spcBef>
              <a:spcAft>
                <a:spcPts val="0"/>
              </a:spcAft>
              <a:buClr>
                <a:schemeClr val="dk1"/>
              </a:buClr>
              <a:buSzPts val="1100"/>
              <a:buFont typeface="Arial"/>
              <a:buNone/>
            </a:pPr>
            <a:r>
              <a:rPr lang="en">
                <a:solidFill>
                  <a:schemeClr val="dk1"/>
                </a:solidFill>
                <a:highlight>
                  <a:srgbClr val="FFFFFF"/>
                </a:highlight>
              </a:rPr>
              <a:t>So your body responds to diet-induced metabolic adaptation by decreasing the amount of calories that are burned through regular movement, exercise, breathing, etc, which means it becomes harder and harder to lose the weight which each new diet attempt. So regardless of whether you are intentionally or unintentionally restricting calories, you might start to notice a few of the listed signs of not eating enough food such as the ones listed here..</a:t>
            </a:r>
            <a:endParaRPr>
              <a:solidFill>
                <a:schemeClr val="dk1"/>
              </a:solidFill>
              <a:highlight>
                <a:srgbClr val="FFFFFF"/>
              </a:highlight>
            </a:endParaRPr>
          </a:p>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075"/>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Char char="●"/>
              <a:defRPr sz="1800">
                <a:solidFill>
                  <a:schemeClr val="dk2"/>
                </a:solidFill>
              </a:defRPr>
            </a:lvl1pPr>
            <a:lvl2pPr indent="-317500" lvl="1" marL="914400">
              <a:lnSpc>
                <a:spcPct val="115000"/>
              </a:lnSpc>
              <a:spcBef>
                <a:spcPts val="0"/>
              </a:spcBef>
              <a:spcAft>
                <a:spcPts val="0"/>
              </a:spcAft>
              <a:buClr>
                <a:schemeClr val="dk2"/>
              </a:buClr>
              <a:buSzPts val="1400"/>
              <a:buChar char="○"/>
              <a:defRPr>
                <a:solidFill>
                  <a:schemeClr val="dk2"/>
                </a:solidFill>
              </a:defRPr>
            </a:lvl2pPr>
            <a:lvl3pPr indent="-317500" lvl="2" marL="1371600">
              <a:lnSpc>
                <a:spcPct val="115000"/>
              </a:lnSpc>
              <a:spcBef>
                <a:spcPts val="0"/>
              </a:spcBef>
              <a:spcAft>
                <a:spcPts val="0"/>
              </a:spcAft>
              <a:buClr>
                <a:schemeClr val="dk2"/>
              </a:buClr>
              <a:buSzPts val="1400"/>
              <a:buChar char="■"/>
              <a:defRPr>
                <a:solidFill>
                  <a:schemeClr val="dk2"/>
                </a:solidFill>
              </a:defRPr>
            </a:lvl3pPr>
            <a:lvl4pPr indent="-317500" lvl="3" marL="1828800">
              <a:lnSpc>
                <a:spcPct val="115000"/>
              </a:lnSpc>
              <a:spcBef>
                <a:spcPts val="0"/>
              </a:spcBef>
              <a:spcAft>
                <a:spcPts val="0"/>
              </a:spcAft>
              <a:buClr>
                <a:schemeClr val="dk2"/>
              </a:buClr>
              <a:buSzPts val="1400"/>
              <a:buChar char="●"/>
              <a:defRPr>
                <a:solidFill>
                  <a:schemeClr val="dk2"/>
                </a:solidFill>
              </a:defRPr>
            </a:lvl4pPr>
            <a:lvl5pPr indent="-317500" lvl="4" marL="2286000">
              <a:lnSpc>
                <a:spcPct val="115000"/>
              </a:lnSpc>
              <a:spcBef>
                <a:spcPts val="0"/>
              </a:spcBef>
              <a:spcAft>
                <a:spcPts val="0"/>
              </a:spcAft>
              <a:buClr>
                <a:schemeClr val="dk2"/>
              </a:buClr>
              <a:buSzPts val="1400"/>
              <a:buChar char="○"/>
              <a:defRPr>
                <a:solidFill>
                  <a:schemeClr val="dk2"/>
                </a:solidFill>
              </a:defRPr>
            </a:lvl5pPr>
            <a:lvl6pPr indent="-317500" lvl="5" marL="2743200">
              <a:lnSpc>
                <a:spcPct val="115000"/>
              </a:lnSpc>
              <a:spcBef>
                <a:spcPts val="0"/>
              </a:spcBef>
              <a:spcAft>
                <a:spcPts val="0"/>
              </a:spcAft>
              <a:buClr>
                <a:schemeClr val="dk2"/>
              </a:buClr>
              <a:buSzPts val="1400"/>
              <a:buChar char="■"/>
              <a:defRPr>
                <a:solidFill>
                  <a:schemeClr val="dk2"/>
                </a:solidFill>
              </a:defRPr>
            </a:lvl6pPr>
            <a:lvl7pPr indent="-317500" lvl="6" marL="3200400">
              <a:lnSpc>
                <a:spcPct val="115000"/>
              </a:lnSpc>
              <a:spcBef>
                <a:spcPts val="0"/>
              </a:spcBef>
              <a:spcAft>
                <a:spcPts val="0"/>
              </a:spcAft>
              <a:buClr>
                <a:schemeClr val="dk2"/>
              </a:buClr>
              <a:buSzPts val="1400"/>
              <a:buChar char="●"/>
              <a:defRPr>
                <a:solidFill>
                  <a:schemeClr val="dk2"/>
                </a:solidFill>
              </a:defRPr>
            </a:lvl7pPr>
            <a:lvl8pPr indent="-317500" lvl="7" marL="3657600">
              <a:lnSpc>
                <a:spcPct val="115000"/>
              </a:lnSpc>
              <a:spcBef>
                <a:spcPts val="0"/>
              </a:spcBef>
              <a:spcAft>
                <a:spcPts val="0"/>
              </a:spcAft>
              <a:buClr>
                <a:schemeClr val="dk2"/>
              </a:buClr>
              <a:buSzPts val="1400"/>
              <a:buChar char="○"/>
              <a:defRPr>
                <a:solidFill>
                  <a:schemeClr val="dk2"/>
                </a:solidFill>
              </a:defRPr>
            </a:lvl8pPr>
            <a:lvl9pPr indent="-317500" lvl="8" marL="4114800">
              <a:lnSpc>
                <a:spcPct val="115000"/>
              </a:lnSpc>
              <a:spcBef>
                <a:spcPts val="0"/>
              </a:spcBef>
              <a:spcAft>
                <a:spcPts val="0"/>
              </a:spcAft>
              <a:buClr>
                <a:schemeClr val="dk2"/>
              </a:buClr>
              <a:buSzPts val="1400"/>
              <a:buChar char="■"/>
              <a:defRPr>
                <a:solidFill>
                  <a:schemeClr val="dk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8.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image" Target="../media/image6.png"/><Relationship Id="rId5" Type="http://schemas.openxmlformats.org/officeDocument/2006/relationships/image" Target="../media/image3.png"/><Relationship Id="rId6" Type="http://schemas.openxmlformats.org/officeDocument/2006/relationships/image" Target="../media/image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 Id="rId3"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7.png"/><Relationship Id="rId4" Type="http://schemas.openxmlformats.org/officeDocument/2006/relationships/image" Target="../media/image5.png"/><Relationship Id="rId5" Type="http://schemas.openxmlformats.org/officeDocument/2006/relationships/image" Target="../media/image9.png"/><Relationship Id="rId6" Type="http://schemas.openxmlformats.org/officeDocument/2006/relationships/image" Target="../media/image1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 Id="rId3" Type="http://schemas.openxmlformats.org/officeDocument/2006/relationships/image" Target="../media/image1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2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hyperlink" Target="https://www.ncbi.nlm.nih.gov/books/NBK532266/" TargetMode="External"/><Relationship Id="rId4" Type="http://schemas.openxmlformats.org/officeDocument/2006/relationships/hyperlink" Target="https://ods.od.nih.gov/factsheets/VitaminD-health%20Professional/" TargetMode="External"/><Relationship Id="rId9" Type="http://schemas.openxmlformats.org/officeDocument/2006/relationships/image" Target="../media/image23.png"/><Relationship Id="rId5" Type="http://schemas.openxmlformats.org/officeDocument/2006/relationships/hyperlink" Target="https://drhyman.com/blog/2010/09/12/do-statins-cause-diabetes-and-heart-disease/" TargetMode="External"/><Relationship Id="rId6" Type="http://schemas.openxmlformats.org/officeDocument/2006/relationships/hyperlink" Target="https://drhyman.com/blog/2010/05/20/are-diabetes-and-insulin-resistance-reversible/" TargetMode="External"/><Relationship Id="rId7" Type="http://schemas.openxmlformats.org/officeDocument/2006/relationships/hyperlink" Target="https://www.cambridge.org/core/journals/the-british-journal-of-psychiatry/article/vitamin-d-deficiency-and-depression-in-adults-systematic-review-and-metaanalysis/F4E7DFBE5A7B99C9E6430AF472286860" TargetMode="External"/><Relationship Id="rId8" Type="http://schemas.openxmlformats.org/officeDocument/2006/relationships/hyperlink" Target="https://www.ncbi.nlm.nih.gov/pmc/articles/PMC5990512/"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15.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3.xml"/><Relationship Id="rId3" Type="http://schemas.openxmlformats.org/officeDocument/2006/relationships/image" Target="../media/image1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xml"/><Relationship Id="rId3" Type="http://schemas.openxmlformats.org/officeDocument/2006/relationships/image" Target="../media/image1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0.jpg"/><Relationship Id="rId4" Type="http://schemas.openxmlformats.org/officeDocument/2006/relationships/image" Target="../media/image22.jpg"/><Relationship Id="rId5" Type="http://schemas.openxmlformats.org/officeDocument/2006/relationships/image" Target="../media/image24.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C232"/>
        </a:solidFill>
      </p:bgPr>
    </p:bg>
    <p:spTree>
      <p:nvGrpSpPr>
        <p:cNvPr id="53" name="Shape 53"/>
        <p:cNvGrpSpPr/>
        <p:nvPr/>
      </p:nvGrpSpPr>
      <p:grpSpPr>
        <a:xfrm>
          <a:off x="0" y="0"/>
          <a:ext cx="0" cy="0"/>
          <a:chOff x="0" y="0"/>
          <a:chExt cx="0" cy="0"/>
        </a:xfrm>
      </p:grpSpPr>
      <p:sp>
        <p:nvSpPr>
          <p:cNvPr id="54" name="Google Shape;54;p13"/>
          <p:cNvSpPr txBox="1"/>
          <p:nvPr>
            <p:ph type="ctrTitle"/>
          </p:nvPr>
        </p:nvSpPr>
        <p:spPr>
          <a:xfrm>
            <a:off x="311708" y="829100"/>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latin typeface="Oswald"/>
                <a:ea typeface="Oswald"/>
                <a:cs typeface="Oswald"/>
                <a:sym typeface="Oswald"/>
              </a:rPr>
              <a:t>Optimizing Health for Teens</a:t>
            </a:r>
            <a:endParaRPr>
              <a:latin typeface="Oswald"/>
              <a:ea typeface="Oswald"/>
              <a:cs typeface="Oswald"/>
              <a:sym typeface="Oswald"/>
            </a:endParaRPr>
          </a:p>
        </p:txBody>
      </p:sp>
      <p:sp>
        <p:nvSpPr>
          <p:cNvPr id="55" name="Google Shape;55;p13"/>
          <p:cNvSpPr txBox="1"/>
          <p:nvPr>
            <p:ph idx="1" type="subTitle"/>
          </p:nvPr>
        </p:nvSpPr>
        <p:spPr>
          <a:xfrm>
            <a:off x="311700" y="3623250"/>
            <a:ext cx="8520600" cy="7926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1018"/>
              <a:buNone/>
            </a:pPr>
            <a:r>
              <a:rPr lang="en" sz="2490">
                <a:solidFill>
                  <a:schemeClr val="lt1"/>
                </a:solidFill>
                <a:latin typeface="Oswald"/>
                <a:ea typeface="Oswald"/>
                <a:cs typeface="Oswald"/>
                <a:sym typeface="Oswald"/>
              </a:rPr>
              <a:t>Educating yourself on the choices you make with food today </a:t>
            </a:r>
            <a:endParaRPr sz="2490">
              <a:solidFill>
                <a:schemeClr val="lt1"/>
              </a:solidFill>
              <a:latin typeface="Oswald"/>
              <a:ea typeface="Oswald"/>
              <a:cs typeface="Oswald"/>
              <a:sym typeface="Oswald"/>
            </a:endParaRPr>
          </a:p>
          <a:p>
            <a:pPr indent="0" lvl="0" marL="0" rtl="0" algn="ctr">
              <a:spcBef>
                <a:spcPts val="0"/>
              </a:spcBef>
              <a:spcAft>
                <a:spcPts val="0"/>
              </a:spcAft>
              <a:buSzPts val="1018"/>
              <a:buNone/>
            </a:pPr>
            <a:r>
              <a:rPr lang="en" sz="2490">
                <a:solidFill>
                  <a:schemeClr val="lt1"/>
                </a:solidFill>
                <a:latin typeface="Oswald"/>
                <a:ea typeface="Oswald"/>
                <a:cs typeface="Oswald"/>
                <a:sym typeface="Oswald"/>
              </a:rPr>
              <a:t>will empower you to thrive for the rest of your life </a:t>
            </a:r>
            <a:endParaRPr sz="2490">
              <a:solidFill>
                <a:schemeClr val="lt1"/>
              </a:solidFill>
              <a:latin typeface="Oswald"/>
              <a:ea typeface="Oswald"/>
              <a:cs typeface="Oswald"/>
              <a:sym typeface="Oswald"/>
            </a:endParaRPr>
          </a:p>
        </p:txBody>
      </p:sp>
      <p:pic>
        <p:nvPicPr>
          <p:cNvPr id="56" name="Google Shape;56;p13"/>
          <p:cNvPicPr preferRelativeResize="0"/>
          <p:nvPr/>
        </p:nvPicPr>
        <p:blipFill>
          <a:blip r:embed="rId3">
            <a:alphaModFix/>
          </a:blip>
          <a:stretch>
            <a:fillRect/>
          </a:stretch>
        </p:blipFill>
        <p:spPr>
          <a:xfrm>
            <a:off x="2190750" y="-1631550"/>
            <a:ext cx="4762500" cy="47625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C232"/>
        </a:solidFill>
      </p:bgPr>
    </p:bg>
    <p:spTree>
      <p:nvGrpSpPr>
        <p:cNvPr id="125" name="Shape 125"/>
        <p:cNvGrpSpPr/>
        <p:nvPr/>
      </p:nvGrpSpPr>
      <p:grpSpPr>
        <a:xfrm>
          <a:off x="0" y="0"/>
          <a:ext cx="0" cy="0"/>
          <a:chOff x="0" y="0"/>
          <a:chExt cx="0" cy="0"/>
        </a:xfrm>
      </p:grpSpPr>
      <p:sp>
        <p:nvSpPr>
          <p:cNvPr id="126" name="Google Shape;126;p2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swald"/>
                <a:ea typeface="Oswald"/>
                <a:cs typeface="Oswald"/>
                <a:sym typeface="Oswald"/>
              </a:rPr>
              <a:t>Think of your health like a bank account</a:t>
            </a:r>
            <a:endParaRPr>
              <a:latin typeface="Oswald"/>
              <a:ea typeface="Oswald"/>
              <a:cs typeface="Oswald"/>
              <a:sym typeface="Oswald"/>
            </a:endParaRPr>
          </a:p>
        </p:txBody>
      </p:sp>
      <p:sp>
        <p:nvSpPr>
          <p:cNvPr id="127" name="Google Shape;127;p22"/>
          <p:cNvSpPr txBox="1"/>
          <p:nvPr>
            <p:ph idx="1" type="body"/>
          </p:nvPr>
        </p:nvSpPr>
        <p:spPr>
          <a:xfrm>
            <a:off x="372300" y="1017725"/>
            <a:ext cx="5187000" cy="38385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1"/>
              </a:buClr>
              <a:buSzPts val="1100"/>
              <a:buFont typeface="Arial"/>
              <a:buNone/>
            </a:pPr>
            <a:r>
              <a:rPr lang="en" sz="1700">
                <a:solidFill>
                  <a:schemeClr val="lt1"/>
                </a:solidFill>
                <a:latin typeface="Oswald"/>
                <a:ea typeface="Oswald"/>
                <a:cs typeface="Oswald"/>
                <a:sym typeface="Oswald"/>
              </a:rPr>
              <a:t>Inputs like eating enough nutrient dense food to fuel your body, sleeping adequate hours to allow your body to recover from the strain of the day, getting daily movement, managing stress all contribute to growing your bank account. </a:t>
            </a:r>
            <a:endParaRPr sz="2400">
              <a:solidFill>
                <a:schemeClr val="lt1"/>
              </a:solidFill>
              <a:latin typeface="Oswald"/>
              <a:ea typeface="Oswald"/>
              <a:cs typeface="Oswald"/>
              <a:sym typeface="Oswald"/>
            </a:endParaRPr>
          </a:p>
          <a:p>
            <a:pPr indent="0" lvl="0" marL="0" rtl="0" algn="l">
              <a:lnSpc>
                <a:spcPct val="100000"/>
              </a:lnSpc>
              <a:spcBef>
                <a:spcPts val="0"/>
              </a:spcBef>
              <a:spcAft>
                <a:spcPts val="0"/>
              </a:spcAft>
              <a:buSzPts val="1100"/>
              <a:buNone/>
            </a:pPr>
            <a:r>
              <a:t/>
            </a:r>
            <a:endParaRPr sz="2400">
              <a:solidFill>
                <a:schemeClr val="lt1"/>
              </a:solidFill>
              <a:latin typeface="Oswald"/>
              <a:ea typeface="Oswald"/>
              <a:cs typeface="Oswald"/>
              <a:sym typeface="Oswald"/>
            </a:endParaRPr>
          </a:p>
          <a:p>
            <a:pPr indent="0" lvl="0" marL="0" rtl="0" algn="l">
              <a:lnSpc>
                <a:spcPct val="100000"/>
              </a:lnSpc>
              <a:spcBef>
                <a:spcPts val="800"/>
              </a:spcBef>
              <a:spcAft>
                <a:spcPts val="0"/>
              </a:spcAft>
              <a:buClr>
                <a:schemeClr val="dk1"/>
              </a:buClr>
              <a:buSzPts val="1100"/>
              <a:buFont typeface="Arial"/>
              <a:buNone/>
            </a:pPr>
            <a:r>
              <a:rPr lang="en" sz="1700">
                <a:solidFill>
                  <a:schemeClr val="lt1"/>
                </a:solidFill>
                <a:latin typeface="Oswald"/>
                <a:ea typeface="Oswald"/>
                <a:cs typeface="Oswald"/>
                <a:sym typeface="Oswald"/>
              </a:rPr>
              <a:t>Consistently under eating or leaning on highly processed foods, not sleeping enough, over exercising or not engaging in daily movement altogether, and experiencing highly elevated stress levels all drain your bank account. </a:t>
            </a:r>
            <a:endParaRPr sz="1700">
              <a:solidFill>
                <a:schemeClr val="lt1"/>
              </a:solidFill>
              <a:latin typeface="Oswald"/>
              <a:ea typeface="Oswald"/>
              <a:cs typeface="Oswald"/>
              <a:sym typeface="Oswald"/>
            </a:endParaRPr>
          </a:p>
          <a:p>
            <a:pPr indent="0" lvl="0" marL="0" rtl="0" algn="l">
              <a:lnSpc>
                <a:spcPct val="100000"/>
              </a:lnSpc>
              <a:spcBef>
                <a:spcPts val="0"/>
              </a:spcBef>
              <a:spcAft>
                <a:spcPts val="0"/>
              </a:spcAft>
              <a:buClr>
                <a:schemeClr val="dk1"/>
              </a:buClr>
              <a:buSzPts val="1100"/>
              <a:buFont typeface="Arial"/>
              <a:buNone/>
            </a:pPr>
            <a:r>
              <a:t/>
            </a:r>
            <a:endParaRPr sz="1700">
              <a:solidFill>
                <a:schemeClr val="lt1"/>
              </a:solidFill>
              <a:latin typeface="Oswald"/>
              <a:ea typeface="Oswald"/>
              <a:cs typeface="Oswald"/>
              <a:sym typeface="Oswald"/>
            </a:endParaRPr>
          </a:p>
          <a:p>
            <a:pPr indent="0" lvl="0" marL="0" rtl="0" algn="l">
              <a:lnSpc>
                <a:spcPct val="100000"/>
              </a:lnSpc>
              <a:spcBef>
                <a:spcPts val="0"/>
              </a:spcBef>
              <a:spcAft>
                <a:spcPts val="0"/>
              </a:spcAft>
              <a:buClr>
                <a:schemeClr val="dk1"/>
              </a:buClr>
              <a:buSzPts val="1100"/>
              <a:buFont typeface="Arial"/>
              <a:buNone/>
            </a:pPr>
            <a:r>
              <a:rPr lang="en" sz="1700">
                <a:solidFill>
                  <a:schemeClr val="lt1"/>
                </a:solidFill>
                <a:latin typeface="Oswald"/>
                <a:ea typeface="Oswald"/>
                <a:cs typeface="Oswald"/>
                <a:sym typeface="Oswald"/>
              </a:rPr>
              <a:t>Learning how to eat to support a thriving bank account will set you up for optimal health for the rest of your life with improved energy, focus, mood, confidence, body composition and the ability to achieve your fitness goals if you are an athlete. </a:t>
            </a:r>
            <a:endParaRPr sz="2400">
              <a:solidFill>
                <a:schemeClr val="lt1"/>
              </a:solidFill>
              <a:latin typeface="Oswald"/>
              <a:ea typeface="Oswald"/>
              <a:cs typeface="Oswald"/>
              <a:sym typeface="Oswald"/>
            </a:endParaRPr>
          </a:p>
          <a:p>
            <a:pPr indent="0" lvl="0" marL="0" rtl="0" algn="l">
              <a:lnSpc>
                <a:spcPct val="100000"/>
              </a:lnSpc>
              <a:spcBef>
                <a:spcPts val="0"/>
              </a:spcBef>
              <a:spcAft>
                <a:spcPts val="0"/>
              </a:spcAft>
              <a:buSzPts val="1100"/>
              <a:buNone/>
            </a:pPr>
            <a:r>
              <a:t/>
            </a:r>
            <a:endParaRPr>
              <a:solidFill>
                <a:schemeClr val="lt1"/>
              </a:solidFill>
              <a:latin typeface="Oswald Light"/>
              <a:ea typeface="Oswald Light"/>
              <a:cs typeface="Oswald Light"/>
              <a:sym typeface="Oswald Light"/>
            </a:endParaRPr>
          </a:p>
          <a:p>
            <a:pPr indent="0" lvl="0" marL="0" rtl="0" algn="l">
              <a:lnSpc>
                <a:spcPct val="100000"/>
              </a:lnSpc>
              <a:spcBef>
                <a:spcPts val="0"/>
              </a:spcBef>
              <a:spcAft>
                <a:spcPts val="0"/>
              </a:spcAft>
              <a:buSzPts val="1100"/>
              <a:buNone/>
            </a:pPr>
            <a:r>
              <a:t/>
            </a:r>
            <a:endParaRPr sz="1900">
              <a:solidFill>
                <a:schemeClr val="lt1"/>
              </a:solidFill>
              <a:latin typeface="Oswald Light"/>
              <a:ea typeface="Oswald Light"/>
              <a:cs typeface="Oswald Light"/>
              <a:sym typeface="Oswald Light"/>
            </a:endParaRPr>
          </a:p>
          <a:p>
            <a:pPr indent="0" lvl="0" marL="0" rtl="0" algn="l">
              <a:lnSpc>
                <a:spcPct val="95000"/>
              </a:lnSpc>
              <a:spcBef>
                <a:spcPts val="0"/>
              </a:spcBef>
              <a:spcAft>
                <a:spcPts val="1200"/>
              </a:spcAft>
              <a:buSzPts val="523"/>
              <a:buNone/>
            </a:pPr>
            <a:r>
              <a:t/>
            </a:r>
            <a:endParaRPr sz="1055"/>
          </a:p>
        </p:txBody>
      </p:sp>
      <p:pic>
        <p:nvPicPr>
          <p:cNvPr id="128" name="Google Shape;128;p22"/>
          <p:cNvPicPr preferRelativeResize="0"/>
          <p:nvPr/>
        </p:nvPicPr>
        <p:blipFill>
          <a:blip r:embed="rId3">
            <a:alphaModFix/>
          </a:blip>
          <a:stretch>
            <a:fillRect/>
          </a:stretch>
        </p:blipFill>
        <p:spPr>
          <a:xfrm>
            <a:off x="5726675" y="1363275"/>
            <a:ext cx="3105625" cy="3147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7"/>
                                        </p:tgtEl>
                                        <p:attrNameLst>
                                          <p:attrName>style.visibility</p:attrName>
                                        </p:attrNameLst>
                                      </p:cBhvr>
                                      <p:to>
                                        <p:strVal val="visible"/>
                                      </p:to>
                                    </p:set>
                                    <p:animEffect filter="fade" transition="in">
                                      <p:cBhvr>
                                        <p:cTn dur="1000"/>
                                        <p:tgtEl>
                                          <p:spTgt spid="1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2" name="Shape 132"/>
        <p:cNvGrpSpPr/>
        <p:nvPr/>
      </p:nvGrpSpPr>
      <p:grpSpPr>
        <a:xfrm>
          <a:off x="0" y="0"/>
          <a:ext cx="0" cy="0"/>
          <a:chOff x="0" y="0"/>
          <a:chExt cx="0" cy="0"/>
        </a:xfrm>
      </p:grpSpPr>
      <p:sp>
        <p:nvSpPr>
          <p:cNvPr id="133" name="Google Shape;133;p2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swald"/>
                <a:ea typeface="Oswald"/>
                <a:cs typeface="Oswald"/>
                <a:sym typeface="Oswald"/>
              </a:rPr>
              <a:t>Carbohydrates</a:t>
            </a:r>
            <a:endParaRPr>
              <a:latin typeface="Oswald"/>
              <a:ea typeface="Oswald"/>
              <a:cs typeface="Oswald"/>
              <a:sym typeface="Oswald"/>
            </a:endParaRPr>
          </a:p>
        </p:txBody>
      </p:sp>
      <p:sp>
        <p:nvSpPr>
          <p:cNvPr id="134" name="Google Shape;134;p23"/>
          <p:cNvSpPr txBox="1"/>
          <p:nvPr>
            <p:ph idx="1" type="body"/>
          </p:nvPr>
        </p:nvSpPr>
        <p:spPr>
          <a:xfrm>
            <a:off x="386175" y="1000075"/>
            <a:ext cx="3474000" cy="3845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chemeClr val="dk1"/>
                </a:solidFill>
                <a:latin typeface="Oswald Light"/>
                <a:ea typeface="Oswald Light"/>
                <a:cs typeface="Oswald Light"/>
                <a:sym typeface="Oswald Light"/>
              </a:rPr>
              <a:t>Carbohydrates are your body's preferred source of fuel for brain and muscle function. They also support optimal thyroid production by giving your brain and adrenal glands the signal that your body has consumed adequate calories to support your activity output. This ensures that you are not unnecessarily elevating your stress hormone, cortisol, through under-eating and over-exerting. They are also a great source of dietary fibre and resistant starches, which are vital for a healthy gut microbiome.</a:t>
            </a:r>
            <a:endParaRPr sz="2700">
              <a:solidFill>
                <a:schemeClr val="dk1"/>
              </a:solidFill>
              <a:latin typeface="Oswald Light"/>
              <a:ea typeface="Oswald Light"/>
              <a:cs typeface="Oswald Light"/>
              <a:sym typeface="Oswald Light"/>
            </a:endParaRPr>
          </a:p>
          <a:p>
            <a:pPr indent="0" lvl="0" marL="0" rtl="0" algn="l">
              <a:lnSpc>
                <a:spcPct val="100000"/>
              </a:lnSpc>
              <a:spcBef>
                <a:spcPts val="800"/>
              </a:spcBef>
              <a:spcAft>
                <a:spcPts val="0"/>
              </a:spcAft>
              <a:buSzPts val="1100"/>
              <a:buNone/>
            </a:pPr>
            <a:r>
              <a:t/>
            </a:r>
            <a:endParaRPr sz="2000">
              <a:solidFill>
                <a:schemeClr val="lt1"/>
              </a:solidFill>
              <a:latin typeface="Oswald Light"/>
              <a:ea typeface="Oswald Light"/>
              <a:cs typeface="Oswald Light"/>
              <a:sym typeface="Oswald Light"/>
            </a:endParaRPr>
          </a:p>
          <a:p>
            <a:pPr indent="0" lvl="0" marL="0" rtl="0" algn="l">
              <a:lnSpc>
                <a:spcPct val="100000"/>
              </a:lnSpc>
              <a:spcBef>
                <a:spcPts val="800"/>
              </a:spcBef>
              <a:spcAft>
                <a:spcPts val="0"/>
              </a:spcAft>
              <a:buSzPts val="1100"/>
              <a:buNone/>
            </a:pPr>
            <a:r>
              <a:t/>
            </a:r>
            <a:endParaRPr sz="2000">
              <a:solidFill>
                <a:schemeClr val="lt1"/>
              </a:solidFill>
              <a:latin typeface="Oswald Light"/>
              <a:ea typeface="Oswald Light"/>
              <a:cs typeface="Oswald Light"/>
              <a:sym typeface="Oswald Light"/>
            </a:endParaRPr>
          </a:p>
          <a:p>
            <a:pPr indent="0" lvl="0" marL="0" rtl="0" algn="l">
              <a:lnSpc>
                <a:spcPct val="100000"/>
              </a:lnSpc>
              <a:spcBef>
                <a:spcPts val="800"/>
              </a:spcBef>
              <a:spcAft>
                <a:spcPts val="0"/>
              </a:spcAft>
              <a:buSzPts val="1100"/>
              <a:buNone/>
            </a:pPr>
            <a:r>
              <a:t/>
            </a:r>
            <a:endParaRPr>
              <a:solidFill>
                <a:schemeClr val="lt1"/>
              </a:solidFill>
              <a:latin typeface="Oswald Light"/>
              <a:ea typeface="Oswald Light"/>
              <a:cs typeface="Oswald Light"/>
              <a:sym typeface="Oswald Light"/>
            </a:endParaRPr>
          </a:p>
          <a:p>
            <a:pPr indent="0" lvl="0" marL="0" rtl="0" algn="l">
              <a:lnSpc>
                <a:spcPct val="100000"/>
              </a:lnSpc>
              <a:spcBef>
                <a:spcPts val="0"/>
              </a:spcBef>
              <a:spcAft>
                <a:spcPts val="0"/>
              </a:spcAft>
              <a:buSzPts val="1100"/>
              <a:buNone/>
            </a:pPr>
            <a:r>
              <a:t/>
            </a:r>
            <a:endParaRPr sz="1900">
              <a:solidFill>
                <a:schemeClr val="lt1"/>
              </a:solidFill>
              <a:latin typeface="Oswald Light"/>
              <a:ea typeface="Oswald Light"/>
              <a:cs typeface="Oswald Light"/>
              <a:sym typeface="Oswald Light"/>
            </a:endParaRPr>
          </a:p>
          <a:p>
            <a:pPr indent="0" lvl="0" marL="0" rtl="0" algn="l">
              <a:lnSpc>
                <a:spcPct val="95000"/>
              </a:lnSpc>
              <a:spcBef>
                <a:spcPts val="0"/>
              </a:spcBef>
              <a:spcAft>
                <a:spcPts val="1200"/>
              </a:spcAft>
              <a:buSzPts val="523"/>
              <a:buNone/>
            </a:pPr>
            <a:r>
              <a:t/>
            </a:r>
            <a:endParaRPr sz="1055"/>
          </a:p>
        </p:txBody>
      </p:sp>
      <p:pic>
        <p:nvPicPr>
          <p:cNvPr id="135" name="Google Shape;135;p23"/>
          <p:cNvPicPr preferRelativeResize="0"/>
          <p:nvPr/>
        </p:nvPicPr>
        <p:blipFill rotWithShape="1">
          <a:blip r:embed="rId3">
            <a:alphaModFix/>
          </a:blip>
          <a:srcRect b="5886" l="0" r="0" t="19791"/>
          <a:stretch/>
        </p:blipFill>
        <p:spPr>
          <a:xfrm>
            <a:off x="3931156" y="0"/>
            <a:ext cx="5212843" cy="5143499"/>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34"/>
                                        </p:tgtEl>
                                        <p:attrNameLst>
                                          <p:attrName>style.visibility</p:attrName>
                                        </p:attrNameLst>
                                      </p:cBhvr>
                                      <p:to>
                                        <p:strVal val="visible"/>
                                      </p:to>
                                    </p:set>
                                    <p:animEffect filter="fade" transition="in">
                                      <p:cBhvr>
                                        <p:cTn dur="1000"/>
                                        <p:tgtEl>
                                          <p:spTgt spid="13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9" name="Shape 139"/>
        <p:cNvGrpSpPr/>
        <p:nvPr/>
      </p:nvGrpSpPr>
      <p:grpSpPr>
        <a:xfrm>
          <a:off x="0" y="0"/>
          <a:ext cx="0" cy="0"/>
          <a:chOff x="0" y="0"/>
          <a:chExt cx="0" cy="0"/>
        </a:xfrm>
      </p:grpSpPr>
      <p:sp>
        <p:nvSpPr>
          <p:cNvPr id="140" name="Google Shape;140;p2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swald"/>
                <a:ea typeface="Oswald"/>
                <a:cs typeface="Oswald"/>
                <a:sym typeface="Oswald"/>
              </a:rPr>
              <a:t>Healthy Fats</a:t>
            </a:r>
            <a:endParaRPr>
              <a:latin typeface="Oswald"/>
              <a:ea typeface="Oswald"/>
              <a:cs typeface="Oswald"/>
              <a:sym typeface="Oswald"/>
            </a:endParaRPr>
          </a:p>
        </p:txBody>
      </p:sp>
      <p:sp>
        <p:nvSpPr>
          <p:cNvPr id="141" name="Google Shape;141;p24"/>
          <p:cNvSpPr txBox="1"/>
          <p:nvPr>
            <p:ph idx="1" type="body"/>
          </p:nvPr>
        </p:nvSpPr>
        <p:spPr>
          <a:xfrm>
            <a:off x="309975" y="1000075"/>
            <a:ext cx="3474000" cy="38457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700">
                <a:solidFill>
                  <a:schemeClr val="dk1"/>
                </a:solidFill>
                <a:latin typeface="Oswald Light"/>
                <a:ea typeface="Oswald Light"/>
                <a:cs typeface="Oswald Light"/>
                <a:sym typeface="Oswald Light"/>
              </a:rPr>
              <a:t>Dietary fat is crucial for various functions within the body. Our brain is made up of 60% fat, which means that the food we eat directly feeds our brain and aids in neurological functions. Our livers use healthy fats to make cholesterol, a building block for important hormones such as testosterone, estrogen and progesterone. Healthy fats are also critical for absorption of fat-soluble vitamins such as A, D, E, and K. Consuming adequate levels helps to fuel brain power, prevent brain fog, stabilize emotions, and increase satiety by stimulating the release of leptin - the hormone that tells the brain we are full to prevent overeating.</a:t>
            </a:r>
            <a:endParaRPr sz="1700">
              <a:solidFill>
                <a:schemeClr val="dk1"/>
              </a:solidFill>
              <a:latin typeface="Oswald Light"/>
              <a:ea typeface="Oswald Light"/>
              <a:cs typeface="Oswald Light"/>
              <a:sym typeface="Oswald Light"/>
            </a:endParaRPr>
          </a:p>
          <a:p>
            <a:pPr indent="0" lvl="0" marL="0" rtl="0" algn="l">
              <a:lnSpc>
                <a:spcPct val="100000"/>
              </a:lnSpc>
              <a:spcBef>
                <a:spcPts val="800"/>
              </a:spcBef>
              <a:spcAft>
                <a:spcPts val="0"/>
              </a:spcAft>
              <a:buSzPts val="1100"/>
              <a:buNone/>
            </a:pPr>
            <a:r>
              <a:t/>
            </a:r>
            <a:endParaRPr>
              <a:solidFill>
                <a:schemeClr val="dk1"/>
              </a:solidFill>
              <a:latin typeface="Oswald Light"/>
              <a:ea typeface="Oswald Light"/>
              <a:cs typeface="Oswald Light"/>
              <a:sym typeface="Oswald Light"/>
            </a:endParaRPr>
          </a:p>
          <a:p>
            <a:pPr indent="0" lvl="0" marL="0" rtl="0" algn="l">
              <a:lnSpc>
                <a:spcPct val="100000"/>
              </a:lnSpc>
              <a:spcBef>
                <a:spcPts val="800"/>
              </a:spcBef>
              <a:spcAft>
                <a:spcPts val="0"/>
              </a:spcAft>
              <a:buSzPts val="1100"/>
              <a:buNone/>
            </a:pPr>
            <a:r>
              <a:t/>
            </a:r>
            <a:endParaRPr sz="2000">
              <a:solidFill>
                <a:schemeClr val="lt1"/>
              </a:solidFill>
              <a:latin typeface="Oswald Light"/>
              <a:ea typeface="Oswald Light"/>
              <a:cs typeface="Oswald Light"/>
              <a:sym typeface="Oswald Light"/>
            </a:endParaRPr>
          </a:p>
          <a:p>
            <a:pPr indent="0" lvl="0" marL="0" rtl="0" algn="l">
              <a:lnSpc>
                <a:spcPct val="100000"/>
              </a:lnSpc>
              <a:spcBef>
                <a:spcPts val="800"/>
              </a:spcBef>
              <a:spcAft>
                <a:spcPts val="0"/>
              </a:spcAft>
              <a:buSzPts val="1100"/>
              <a:buNone/>
            </a:pPr>
            <a:r>
              <a:t/>
            </a:r>
            <a:endParaRPr sz="2000">
              <a:solidFill>
                <a:schemeClr val="lt1"/>
              </a:solidFill>
              <a:latin typeface="Oswald Light"/>
              <a:ea typeface="Oswald Light"/>
              <a:cs typeface="Oswald Light"/>
              <a:sym typeface="Oswald Light"/>
            </a:endParaRPr>
          </a:p>
          <a:p>
            <a:pPr indent="0" lvl="0" marL="0" rtl="0" algn="l">
              <a:lnSpc>
                <a:spcPct val="100000"/>
              </a:lnSpc>
              <a:spcBef>
                <a:spcPts val="800"/>
              </a:spcBef>
              <a:spcAft>
                <a:spcPts val="0"/>
              </a:spcAft>
              <a:buSzPts val="1100"/>
              <a:buNone/>
            </a:pPr>
            <a:r>
              <a:t/>
            </a:r>
            <a:endParaRPr>
              <a:solidFill>
                <a:schemeClr val="lt1"/>
              </a:solidFill>
              <a:latin typeface="Oswald Light"/>
              <a:ea typeface="Oswald Light"/>
              <a:cs typeface="Oswald Light"/>
              <a:sym typeface="Oswald Light"/>
            </a:endParaRPr>
          </a:p>
          <a:p>
            <a:pPr indent="0" lvl="0" marL="0" rtl="0" algn="l">
              <a:lnSpc>
                <a:spcPct val="100000"/>
              </a:lnSpc>
              <a:spcBef>
                <a:spcPts val="0"/>
              </a:spcBef>
              <a:spcAft>
                <a:spcPts val="0"/>
              </a:spcAft>
              <a:buSzPts val="1100"/>
              <a:buNone/>
            </a:pPr>
            <a:r>
              <a:t/>
            </a:r>
            <a:endParaRPr sz="1900">
              <a:solidFill>
                <a:schemeClr val="lt1"/>
              </a:solidFill>
              <a:latin typeface="Oswald Light"/>
              <a:ea typeface="Oswald Light"/>
              <a:cs typeface="Oswald Light"/>
              <a:sym typeface="Oswald Light"/>
            </a:endParaRPr>
          </a:p>
          <a:p>
            <a:pPr indent="0" lvl="0" marL="0" rtl="0" algn="l">
              <a:lnSpc>
                <a:spcPct val="95000"/>
              </a:lnSpc>
              <a:spcBef>
                <a:spcPts val="0"/>
              </a:spcBef>
              <a:spcAft>
                <a:spcPts val="1200"/>
              </a:spcAft>
              <a:buSzPts val="523"/>
              <a:buNone/>
            </a:pPr>
            <a:r>
              <a:t/>
            </a:r>
            <a:endParaRPr sz="1055"/>
          </a:p>
        </p:txBody>
      </p:sp>
      <p:pic>
        <p:nvPicPr>
          <p:cNvPr id="142" name="Google Shape;142;p24"/>
          <p:cNvPicPr preferRelativeResize="0"/>
          <p:nvPr/>
        </p:nvPicPr>
        <p:blipFill>
          <a:blip r:embed="rId3">
            <a:alphaModFix/>
          </a:blip>
          <a:stretch>
            <a:fillRect/>
          </a:stretch>
        </p:blipFill>
        <p:spPr>
          <a:xfrm>
            <a:off x="3860997" y="-4825"/>
            <a:ext cx="5283002" cy="5143501"/>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1"/>
                                        </p:tgtEl>
                                        <p:attrNameLst>
                                          <p:attrName>style.visibility</p:attrName>
                                        </p:attrNameLst>
                                      </p:cBhvr>
                                      <p:to>
                                        <p:strVal val="visible"/>
                                      </p:to>
                                    </p:set>
                                    <p:animEffect filter="fade" transition="in">
                                      <p:cBhvr>
                                        <p:cTn dur="1000"/>
                                        <p:tgtEl>
                                          <p:spTgt spid="1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46" name="Shape 146"/>
        <p:cNvGrpSpPr/>
        <p:nvPr/>
      </p:nvGrpSpPr>
      <p:grpSpPr>
        <a:xfrm>
          <a:off x="0" y="0"/>
          <a:ext cx="0" cy="0"/>
          <a:chOff x="0" y="0"/>
          <a:chExt cx="0" cy="0"/>
        </a:xfrm>
      </p:grpSpPr>
      <p:sp>
        <p:nvSpPr>
          <p:cNvPr id="147" name="Google Shape;147;p25"/>
          <p:cNvSpPr txBox="1"/>
          <p:nvPr>
            <p:ph type="title"/>
          </p:nvPr>
        </p:nvSpPr>
        <p:spPr>
          <a:xfrm>
            <a:off x="311700" y="2926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swald"/>
                <a:ea typeface="Oswald"/>
                <a:cs typeface="Oswald"/>
                <a:sym typeface="Oswald"/>
              </a:rPr>
              <a:t>Protein</a:t>
            </a:r>
            <a:endParaRPr>
              <a:latin typeface="Oswald"/>
              <a:ea typeface="Oswald"/>
              <a:cs typeface="Oswald"/>
              <a:sym typeface="Oswald"/>
            </a:endParaRPr>
          </a:p>
        </p:txBody>
      </p:sp>
      <p:sp>
        <p:nvSpPr>
          <p:cNvPr id="148" name="Google Shape;148;p25"/>
          <p:cNvSpPr txBox="1"/>
          <p:nvPr>
            <p:ph idx="1" type="body"/>
          </p:nvPr>
        </p:nvSpPr>
        <p:spPr>
          <a:xfrm>
            <a:off x="309975" y="771475"/>
            <a:ext cx="3474000" cy="4005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500">
                <a:solidFill>
                  <a:schemeClr val="dk1"/>
                </a:solidFill>
                <a:latin typeface="Oswald Light"/>
                <a:ea typeface="Oswald Light"/>
                <a:cs typeface="Oswald Light"/>
                <a:sym typeface="Oswald Light"/>
              </a:rPr>
              <a:t>Protein serves as the raw building materials for the structure of our bodies.  It is required to build and maintain lean muscle mass - greater muscle mass promotes mobility, balance, strong bones, insulin sensitivity, and lower inflammation. Protein also acts as the backbone to the brain's chemical messengers which regulate mood. Protein is also essential to carry various fats and other nutrients around the body.</a:t>
            </a:r>
            <a:endParaRPr sz="1500">
              <a:solidFill>
                <a:schemeClr val="dk1"/>
              </a:solidFill>
              <a:latin typeface="Oswald Light"/>
              <a:ea typeface="Oswald Light"/>
              <a:cs typeface="Oswald Light"/>
              <a:sym typeface="Oswald Light"/>
            </a:endParaRPr>
          </a:p>
          <a:p>
            <a:pPr indent="0" lvl="0" marL="0" rtl="0" algn="l">
              <a:lnSpc>
                <a:spcPct val="100000"/>
              </a:lnSpc>
              <a:spcBef>
                <a:spcPts val="800"/>
              </a:spcBef>
              <a:spcAft>
                <a:spcPts val="0"/>
              </a:spcAft>
              <a:buSzPts val="1100"/>
              <a:buNone/>
            </a:pPr>
            <a:r>
              <a:rPr lang="en" sz="1500">
                <a:solidFill>
                  <a:schemeClr val="dk1"/>
                </a:solidFill>
                <a:latin typeface="Oswald Light"/>
                <a:ea typeface="Oswald Light"/>
                <a:cs typeface="Oswald Light"/>
                <a:sym typeface="Oswald Light"/>
              </a:rPr>
              <a:t>Consuming enough protein also promotes greater satiety, which may prevent the overconsumption of fats and carbohydrates that lead to unwanted fat gain. </a:t>
            </a:r>
            <a:endParaRPr sz="1500">
              <a:solidFill>
                <a:schemeClr val="dk1"/>
              </a:solidFill>
              <a:latin typeface="Oswald Light"/>
              <a:ea typeface="Oswald Light"/>
              <a:cs typeface="Oswald Light"/>
              <a:sym typeface="Oswald Light"/>
            </a:endParaRPr>
          </a:p>
          <a:p>
            <a:pPr indent="0" lvl="0" marL="0" rtl="0" algn="l">
              <a:lnSpc>
                <a:spcPct val="100000"/>
              </a:lnSpc>
              <a:spcBef>
                <a:spcPts val="800"/>
              </a:spcBef>
              <a:spcAft>
                <a:spcPts val="0"/>
              </a:spcAft>
              <a:buSzPts val="1100"/>
              <a:buNone/>
            </a:pPr>
            <a:r>
              <a:rPr lang="en" sz="1500">
                <a:solidFill>
                  <a:schemeClr val="dk1"/>
                </a:solidFill>
                <a:latin typeface="Oswald Light"/>
                <a:ea typeface="Oswald Light"/>
                <a:cs typeface="Oswald Light"/>
                <a:sym typeface="Oswald Light"/>
              </a:rPr>
              <a:t>Underconsumption of protein may lead to inadequate levels of growth hormone, thyroid function and insulin resistance, which drives the body towards fat storage.</a:t>
            </a:r>
            <a:endParaRPr sz="1500">
              <a:solidFill>
                <a:schemeClr val="dk1"/>
              </a:solidFill>
              <a:latin typeface="Oswald Light"/>
              <a:ea typeface="Oswald Light"/>
              <a:cs typeface="Oswald Light"/>
              <a:sym typeface="Oswald Light"/>
            </a:endParaRPr>
          </a:p>
          <a:p>
            <a:pPr indent="0" lvl="0" marL="0" rtl="0" algn="l">
              <a:lnSpc>
                <a:spcPct val="100000"/>
              </a:lnSpc>
              <a:spcBef>
                <a:spcPts val="800"/>
              </a:spcBef>
              <a:spcAft>
                <a:spcPts val="0"/>
              </a:spcAft>
              <a:buSzPts val="1100"/>
              <a:buNone/>
            </a:pPr>
            <a:r>
              <a:t/>
            </a:r>
            <a:endParaRPr sz="1200">
              <a:solidFill>
                <a:schemeClr val="dk1"/>
              </a:solidFill>
            </a:endParaRPr>
          </a:p>
          <a:p>
            <a:pPr indent="0" lvl="0" marL="0" rtl="0" algn="l">
              <a:lnSpc>
                <a:spcPct val="100000"/>
              </a:lnSpc>
              <a:spcBef>
                <a:spcPts val="800"/>
              </a:spcBef>
              <a:spcAft>
                <a:spcPts val="0"/>
              </a:spcAft>
              <a:buSzPts val="1100"/>
              <a:buNone/>
            </a:pPr>
            <a:r>
              <a:t/>
            </a:r>
            <a:endParaRPr>
              <a:solidFill>
                <a:schemeClr val="dk1"/>
              </a:solidFill>
              <a:latin typeface="Oswald Light"/>
              <a:ea typeface="Oswald Light"/>
              <a:cs typeface="Oswald Light"/>
              <a:sym typeface="Oswald Light"/>
            </a:endParaRPr>
          </a:p>
          <a:p>
            <a:pPr indent="0" lvl="0" marL="0" rtl="0" algn="l">
              <a:lnSpc>
                <a:spcPct val="100000"/>
              </a:lnSpc>
              <a:spcBef>
                <a:spcPts val="800"/>
              </a:spcBef>
              <a:spcAft>
                <a:spcPts val="0"/>
              </a:spcAft>
              <a:buSzPts val="1100"/>
              <a:buNone/>
            </a:pPr>
            <a:r>
              <a:t/>
            </a:r>
            <a:endParaRPr sz="1900">
              <a:solidFill>
                <a:schemeClr val="dk1"/>
              </a:solidFill>
              <a:latin typeface="Oswald Light"/>
              <a:ea typeface="Oswald Light"/>
              <a:cs typeface="Oswald Light"/>
              <a:sym typeface="Oswald Light"/>
            </a:endParaRPr>
          </a:p>
          <a:p>
            <a:pPr indent="0" lvl="0" marL="0" rtl="0" algn="l">
              <a:lnSpc>
                <a:spcPct val="100000"/>
              </a:lnSpc>
              <a:spcBef>
                <a:spcPts val="800"/>
              </a:spcBef>
              <a:spcAft>
                <a:spcPts val="0"/>
              </a:spcAft>
              <a:buSzPts val="1100"/>
              <a:buNone/>
            </a:pPr>
            <a:r>
              <a:t/>
            </a:r>
            <a:endParaRPr sz="2100">
              <a:solidFill>
                <a:schemeClr val="lt1"/>
              </a:solidFill>
              <a:latin typeface="Oswald Light"/>
              <a:ea typeface="Oswald Light"/>
              <a:cs typeface="Oswald Light"/>
              <a:sym typeface="Oswald Light"/>
            </a:endParaRPr>
          </a:p>
          <a:p>
            <a:pPr indent="0" lvl="0" marL="0" rtl="0" algn="l">
              <a:lnSpc>
                <a:spcPct val="100000"/>
              </a:lnSpc>
              <a:spcBef>
                <a:spcPts val="800"/>
              </a:spcBef>
              <a:spcAft>
                <a:spcPts val="0"/>
              </a:spcAft>
              <a:buSzPts val="1100"/>
              <a:buNone/>
            </a:pPr>
            <a:r>
              <a:t/>
            </a:r>
            <a:endParaRPr sz="2100">
              <a:solidFill>
                <a:schemeClr val="lt1"/>
              </a:solidFill>
              <a:latin typeface="Oswald Light"/>
              <a:ea typeface="Oswald Light"/>
              <a:cs typeface="Oswald Light"/>
              <a:sym typeface="Oswald Light"/>
            </a:endParaRPr>
          </a:p>
          <a:p>
            <a:pPr indent="0" lvl="0" marL="0" rtl="0" algn="l">
              <a:lnSpc>
                <a:spcPct val="100000"/>
              </a:lnSpc>
              <a:spcBef>
                <a:spcPts val="800"/>
              </a:spcBef>
              <a:spcAft>
                <a:spcPts val="0"/>
              </a:spcAft>
              <a:buSzPts val="1100"/>
              <a:buNone/>
            </a:pPr>
            <a:r>
              <a:t/>
            </a:r>
            <a:endParaRPr sz="1900">
              <a:solidFill>
                <a:schemeClr val="lt1"/>
              </a:solidFill>
              <a:latin typeface="Oswald Light"/>
              <a:ea typeface="Oswald Light"/>
              <a:cs typeface="Oswald Light"/>
              <a:sym typeface="Oswald Light"/>
            </a:endParaRPr>
          </a:p>
          <a:p>
            <a:pPr indent="0" lvl="0" marL="0" rtl="0" algn="l">
              <a:lnSpc>
                <a:spcPct val="100000"/>
              </a:lnSpc>
              <a:spcBef>
                <a:spcPts val="0"/>
              </a:spcBef>
              <a:spcAft>
                <a:spcPts val="0"/>
              </a:spcAft>
              <a:buSzPts val="1100"/>
              <a:buNone/>
            </a:pPr>
            <a:r>
              <a:t/>
            </a:r>
            <a:endParaRPr sz="2000">
              <a:solidFill>
                <a:schemeClr val="lt1"/>
              </a:solidFill>
              <a:latin typeface="Oswald Light"/>
              <a:ea typeface="Oswald Light"/>
              <a:cs typeface="Oswald Light"/>
              <a:sym typeface="Oswald Light"/>
            </a:endParaRPr>
          </a:p>
          <a:p>
            <a:pPr indent="0" lvl="0" marL="0" rtl="0" algn="l">
              <a:lnSpc>
                <a:spcPct val="95000"/>
              </a:lnSpc>
              <a:spcBef>
                <a:spcPts val="0"/>
              </a:spcBef>
              <a:spcAft>
                <a:spcPts val="1200"/>
              </a:spcAft>
              <a:buSzPts val="523"/>
              <a:buNone/>
            </a:pPr>
            <a:r>
              <a:t/>
            </a:r>
            <a:endParaRPr sz="1155"/>
          </a:p>
        </p:txBody>
      </p:sp>
      <p:pic>
        <p:nvPicPr>
          <p:cNvPr id="149" name="Google Shape;149;p25"/>
          <p:cNvPicPr preferRelativeResize="0"/>
          <p:nvPr/>
        </p:nvPicPr>
        <p:blipFill>
          <a:blip r:embed="rId3">
            <a:alphaModFix/>
          </a:blip>
          <a:stretch>
            <a:fillRect/>
          </a:stretch>
        </p:blipFill>
        <p:spPr>
          <a:xfrm>
            <a:off x="3780960" y="0"/>
            <a:ext cx="5245266" cy="5143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48"/>
                                        </p:tgtEl>
                                        <p:attrNameLst>
                                          <p:attrName>style.visibility</p:attrName>
                                        </p:attrNameLst>
                                      </p:cBhvr>
                                      <p:to>
                                        <p:strVal val="visible"/>
                                      </p:to>
                                    </p:set>
                                    <p:animEffect filter="fade" transition="in">
                                      <p:cBhvr>
                                        <p:cTn dur="1000"/>
                                        <p:tgtEl>
                                          <p:spTgt spid="14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C232"/>
        </a:solidFill>
      </p:bgPr>
    </p:bg>
    <p:spTree>
      <p:nvGrpSpPr>
        <p:cNvPr id="153" name="Shape 153"/>
        <p:cNvGrpSpPr/>
        <p:nvPr/>
      </p:nvGrpSpPr>
      <p:grpSpPr>
        <a:xfrm>
          <a:off x="0" y="0"/>
          <a:ext cx="0" cy="0"/>
          <a:chOff x="0" y="0"/>
          <a:chExt cx="0" cy="0"/>
        </a:xfrm>
      </p:grpSpPr>
      <p:sp>
        <p:nvSpPr>
          <p:cNvPr id="154" name="Google Shape;154;p26"/>
          <p:cNvSpPr txBox="1"/>
          <p:nvPr>
            <p:ph type="title"/>
          </p:nvPr>
        </p:nvSpPr>
        <p:spPr>
          <a:xfrm>
            <a:off x="311700" y="2926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swald"/>
                <a:ea typeface="Oswald"/>
                <a:cs typeface="Oswald"/>
                <a:sym typeface="Oswald"/>
              </a:rPr>
              <a:t>Build Your Plate</a:t>
            </a:r>
            <a:endParaRPr>
              <a:latin typeface="Oswald"/>
              <a:ea typeface="Oswald"/>
              <a:cs typeface="Oswald"/>
              <a:sym typeface="Oswald"/>
            </a:endParaRPr>
          </a:p>
        </p:txBody>
      </p:sp>
      <p:sp>
        <p:nvSpPr>
          <p:cNvPr id="155" name="Google Shape;155;p26"/>
          <p:cNvSpPr txBox="1"/>
          <p:nvPr>
            <p:ph idx="1" type="body"/>
          </p:nvPr>
        </p:nvSpPr>
        <p:spPr>
          <a:xfrm>
            <a:off x="386175" y="1000075"/>
            <a:ext cx="8607900" cy="40053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700">
                <a:solidFill>
                  <a:schemeClr val="lt1"/>
                </a:solidFill>
                <a:latin typeface="Oswald"/>
                <a:ea typeface="Oswald"/>
                <a:cs typeface="Oswald"/>
                <a:sym typeface="Oswald"/>
              </a:rPr>
              <a:t>Now that you know which nutrient-dense foods support your health, let's determine how much of each macronutrient to include at each meal. Eating well-balanced meals leads to balanced blood sugar levels which promote improved energy, insulin sensitivity and hormonal balance.</a:t>
            </a:r>
            <a:endParaRPr sz="1700">
              <a:solidFill>
                <a:schemeClr val="lt1"/>
              </a:solidFill>
              <a:latin typeface="Oswald"/>
              <a:ea typeface="Oswald"/>
              <a:cs typeface="Oswald"/>
              <a:sym typeface="Oswald"/>
            </a:endParaRPr>
          </a:p>
          <a:p>
            <a:pPr indent="0" lvl="0" marL="0" rtl="0" algn="l">
              <a:lnSpc>
                <a:spcPct val="100000"/>
              </a:lnSpc>
              <a:spcBef>
                <a:spcPts val="800"/>
              </a:spcBef>
              <a:spcAft>
                <a:spcPts val="0"/>
              </a:spcAft>
              <a:buSzPts val="1100"/>
              <a:buNone/>
            </a:pPr>
            <a:r>
              <a:t/>
            </a:r>
            <a:endParaRPr sz="1500">
              <a:solidFill>
                <a:schemeClr val="lt1"/>
              </a:solidFill>
              <a:latin typeface="Oswald"/>
              <a:ea typeface="Oswald"/>
              <a:cs typeface="Oswald"/>
              <a:sym typeface="Oswald"/>
            </a:endParaRPr>
          </a:p>
          <a:p>
            <a:pPr indent="0" lvl="0" marL="0" rtl="0" algn="l">
              <a:lnSpc>
                <a:spcPct val="100000"/>
              </a:lnSpc>
              <a:spcBef>
                <a:spcPts val="800"/>
              </a:spcBef>
              <a:spcAft>
                <a:spcPts val="0"/>
              </a:spcAft>
              <a:buSzPts val="1100"/>
              <a:buNone/>
            </a:pPr>
            <a:r>
              <a:t/>
            </a:r>
            <a:endParaRPr sz="1600">
              <a:solidFill>
                <a:schemeClr val="dk1"/>
              </a:solidFill>
              <a:latin typeface="Oswald Light"/>
              <a:ea typeface="Oswald Light"/>
              <a:cs typeface="Oswald Light"/>
              <a:sym typeface="Oswald Light"/>
            </a:endParaRPr>
          </a:p>
          <a:p>
            <a:pPr indent="0" lvl="0" marL="0" rtl="0" algn="l">
              <a:lnSpc>
                <a:spcPct val="100000"/>
              </a:lnSpc>
              <a:spcBef>
                <a:spcPts val="800"/>
              </a:spcBef>
              <a:spcAft>
                <a:spcPts val="0"/>
              </a:spcAft>
              <a:buSzPts val="1100"/>
              <a:buNone/>
            </a:pPr>
            <a:r>
              <a:t/>
            </a:r>
            <a:endParaRPr sz="1700">
              <a:solidFill>
                <a:schemeClr val="dk1"/>
              </a:solidFill>
              <a:latin typeface="Oswald Light"/>
              <a:ea typeface="Oswald Light"/>
              <a:cs typeface="Oswald Light"/>
              <a:sym typeface="Oswald Light"/>
            </a:endParaRPr>
          </a:p>
          <a:p>
            <a:pPr indent="0" lvl="0" marL="0" rtl="0" algn="l">
              <a:lnSpc>
                <a:spcPct val="100000"/>
              </a:lnSpc>
              <a:spcBef>
                <a:spcPts val="800"/>
              </a:spcBef>
              <a:spcAft>
                <a:spcPts val="0"/>
              </a:spcAft>
              <a:buSzPts val="1100"/>
              <a:buNone/>
            </a:pPr>
            <a:r>
              <a:t/>
            </a:r>
            <a:endParaRPr sz="2100">
              <a:solidFill>
                <a:schemeClr val="dk1"/>
              </a:solidFill>
              <a:latin typeface="Oswald Light"/>
              <a:ea typeface="Oswald Light"/>
              <a:cs typeface="Oswald Light"/>
              <a:sym typeface="Oswald Light"/>
            </a:endParaRPr>
          </a:p>
          <a:p>
            <a:pPr indent="0" lvl="0" marL="0" rtl="0" algn="l">
              <a:lnSpc>
                <a:spcPct val="100000"/>
              </a:lnSpc>
              <a:spcBef>
                <a:spcPts val="800"/>
              </a:spcBef>
              <a:spcAft>
                <a:spcPts val="0"/>
              </a:spcAft>
              <a:buSzPts val="1100"/>
              <a:buNone/>
            </a:pPr>
            <a:r>
              <a:t/>
            </a:r>
            <a:endParaRPr sz="2300">
              <a:solidFill>
                <a:schemeClr val="lt1"/>
              </a:solidFill>
              <a:latin typeface="Oswald Light"/>
              <a:ea typeface="Oswald Light"/>
              <a:cs typeface="Oswald Light"/>
              <a:sym typeface="Oswald Light"/>
            </a:endParaRPr>
          </a:p>
          <a:p>
            <a:pPr indent="0" lvl="0" marL="0" rtl="0" algn="l">
              <a:lnSpc>
                <a:spcPct val="100000"/>
              </a:lnSpc>
              <a:spcBef>
                <a:spcPts val="800"/>
              </a:spcBef>
              <a:spcAft>
                <a:spcPts val="0"/>
              </a:spcAft>
              <a:buSzPts val="1100"/>
              <a:buNone/>
            </a:pPr>
            <a:r>
              <a:t/>
            </a:r>
            <a:endParaRPr sz="2300">
              <a:solidFill>
                <a:schemeClr val="lt1"/>
              </a:solidFill>
              <a:latin typeface="Oswald Light"/>
              <a:ea typeface="Oswald Light"/>
              <a:cs typeface="Oswald Light"/>
              <a:sym typeface="Oswald Light"/>
            </a:endParaRPr>
          </a:p>
          <a:p>
            <a:pPr indent="0" lvl="0" marL="0" rtl="0" algn="l">
              <a:lnSpc>
                <a:spcPct val="100000"/>
              </a:lnSpc>
              <a:spcBef>
                <a:spcPts val="800"/>
              </a:spcBef>
              <a:spcAft>
                <a:spcPts val="0"/>
              </a:spcAft>
              <a:buSzPts val="1100"/>
              <a:buNone/>
            </a:pPr>
            <a:r>
              <a:t/>
            </a:r>
            <a:endParaRPr sz="2100">
              <a:solidFill>
                <a:schemeClr val="lt1"/>
              </a:solidFill>
              <a:latin typeface="Oswald Light"/>
              <a:ea typeface="Oswald Light"/>
              <a:cs typeface="Oswald Light"/>
              <a:sym typeface="Oswald Light"/>
            </a:endParaRPr>
          </a:p>
          <a:p>
            <a:pPr indent="0" lvl="0" marL="0" rtl="0" algn="l">
              <a:lnSpc>
                <a:spcPct val="100000"/>
              </a:lnSpc>
              <a:spcBef>
                <a:spcPts val="0"/>
              </a:spcBef>
              <a:spcAft>
                <a:spcPts val="0"/>
              </a:spcAft>
              <a:buSzPts val="1100"/>
              <a:buNone/>
            </a:pPr>
            <a:r>
              <a:t/>
            </a:r>
            <a:endParaRPr sz="2200">
              <a:solidFill>
                <a:schemeClr val="lt1"/>
              </a:solidFill>
              <a:latin typeface="Oswald Light"/>
              <a:ea typeface="Oswald Light"/>
              <a:cs typeface="Oswald Light"/>
              <a:sym typeface="Oswald Light"/>
            </a:endParaRPr>
          </a:p>
          <a:p>
            <a:pPr indent="0" lvl="0" marL="0" rtl="0" algn="l">
              <a:lnSpc>
                <a:spcPct val="95000"/>
              </a:lnSpc>
              <a:spcBef>
                <a:spcPts val="0"/>
              </a:spcBef>
              <a:spcAft>
                <a:spcPts val="1200"/>
              </a:spcAft>
              <a:buSzPts val="523"/>
              <a:buNone/>
            </a:pPr>
            <a:r>
              <a:t/>
            </a:r>
            <a:endParaRPr sz="1355"/>
          </a:p>
        </p:txBody>
      </p:sp>
      <p:pic>
        <p:nvPicPr>
          <p:cNvPr id="156" name="Google Shape;156;p26"/>
          <p:cNvPicPr preferRelativeResize="0"/>
          <p:nvPr/>
        </p:nvPicPr>
        <p:blipFill>
          <a:blip r:embed="rId3">
            <a:alphaModFix/>
          </a:blip>
          <a:stretch>
            <a:fillRect/>
          </a:stretch>
        </p:blipFill>
        <p:spPr>
          <a:xfrm>
            <a:off x="614775" y="2224075"/>
            <a:ext cx="1548780" cy="2381250"/>
          </a:xfrm>
          <a:prstGeom prst="rect">
            <a:avLst/>
          </a:prstGeom>
          <a:noFill/>
          <a:ln>
            <a:noFill/>
          </a:ln>
        </p:spPr>
      </p:pic>
      <p:pic>
        <p:nvPicPr>
          <p:cNvPr id="157" name="Google Shape;157;p26"/>
          <p:cNvPicPr preferRelativeResize="0"/>
          <p:nvPr/>
        </p:nvPicPr>
        <p:blipFill>
          <a:blip r:embed="rId4">
            <a:alphaModFix/>
          </a:blip>
          <a:stretch>
            <a:fillRect/>
          </a:stretch>
        </p:blipFill>
        <p:spPr>
          <a:xfrm>
            <a:off x="5195250" y="2205013"/>
            <a:ext cx="1619250" cy="2381250"/>
          </a:xfrm>
          <a:prstGeom prst="rect">
            <a:avLst/>
          </a:prstGeom>
          <a:noFill/>
          <a:ln>
            <a:noFill/>
          </a:ln>
        </p:spPr>
      </p:pic>
      <p:pic>
        <p:nvPicPr>
          <p:cNvPr id="158" name="Google Shape;158;p26"/>
          <p:cNvPicPr preferRelativeResize="0"/>
          <p:nvPr/>
        </p:nvPicPr>
        <p:blipFill>
          <a:blip r:embed="rId5">
            <a:alphaModFix/>
          </a:blip>
          <a:stretch>
            <a:fillRect/>
          </a:stretch>
        </p:blipFill>
        <p:spPr>
          <a:xfrm>
            <a:off x="2681175" y="2238350"/>
            <a:ext cx="1996017" cy="2343150"/>
          </a:xfrm>
          <a:prstGeom prst="rect">
            <a:avLst/>
          </a:prstGeom>
          <a:noFill/>
          <a:ln>
            <a:noFill/>
          </a:ln>
        </p:spPr>
      </p:pic>
      <p:pic>
        <p:nvPicPr>
          <p:cNvPr id="159" name="Google Shape;159;p26"/>
          <p:cNvPicPr preferRelativeResize="0"/>
          <p:nvPr/>
        </p:nvPicPr>
        <p:blipFill>
          <a:blip r:embed="rId6">
            <a:alphaModFix/>
          </a:blip>
          <a:stretch>
            <a:fillRect/>
          </a:stretch>
        </p:blipFill>
        <p:spPr>
          <a:xfrm>
            <a:off x="7260708" y="2190725"/>
            <a:ext cx="1363168" cy="23955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5"/>
                                        </p:tgtEl>
                                        <p:attrNameLst>
                                          <p:attrName>style.visibility</p:attrName>
                                        </p:attrNameLst>
                                      </p:cBhvr>
                                      <p:to>
                                        <p:strVal val="visible"/>
                                      </p:to>
                                    </p:set>
                                    <p:animEffect filter="fade" transition="in">
                                      <p:cBhvr>
                                        <p:cTn dur="1000"/>
                                        <p:tgtEl>
                                          <p:spTgt spid="15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C232"/>
        </a:solidFill>
      </p:bgPr>
    </p:bg>
    <p:spTree>
      <p:nvGrpSpPr>
        <p:cNvPr id="163" name="Shape 163"/>
        <p:cNvGrpSpPr/>
        <p:nvPr/>
      </p:nvGrpSpPr>
      <p:grpSpPr>
        <a:xfrm>
          <a:off x="0" y="0"/>
          <a:ext cx="0" cy="0"/>
          <a:chOff x="0" y="0"/>
          <a:chExt cx="0" cy="0"/>
        </a:xfrm>
      </p:grpSpPr>
      <p:sp>
        <p:nvSpPr>
          <p:cNvPr id="164" name="Google Shape;164;p2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swald"/>
                <a:ea typeface="Oswald"/>
                <a:cs typeface="Oswald"/>
                <a:sym typeface="Oswald"/>
              </a:rPr>
              <a:t>How does exercise impact your ability to achieve your goals?</a:t>
            </a:r>
            <a:endParaRPr>
              <a:latin typeface="Oswald"/>
              <a:ea typeface="Oswald"/>
              <a:cs typeface="Oswald"/>
              <a:sym typeface="Oswald"/>
            </a:endParaRPr>
          </a:p>
        </p:txBody>
      </p:sp>
      <p:sp>
        <p:nvSpPr>
          <p:cNvPr id="165" name="Google Shape;165;p27"/>
          <p:cNvSpPr txBox="1"/>
          <p:nvPr>
            <p:ph idx="1" type="body"/>
          </p:nvPr>
        </p:nvSpPr>
        <p:spPr>
          <a:xfrm>
            <a:off x="386175" y="1076275"/>
            <a:ext cx="8446200" cy="3613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2000">
                <a:solidFill>
                  <a:schemeClr val="lt1"/>
                </a:solidFill>
                <a:latin typeface="Oswald"/>
                <a:ea typeface="Oswald"/>
                <a:cs typeface="Oswald"/>
                <a:sym typeface="Oswald"/>
              </a:rPr>
              <a:t>Whether you’re an athlete or not, regular movement has a profound impact on the health status of your brain and body. Regular movement has been shown to:</a:t>
            </a:r>
            <a:endParaRPr sz="2000">
              <a:solidFill>
                <a:schemeClr val="lt1"/>
              </a:solidFill>
              <a:latin typeface="Oswald"/>
              <a:ea typeface="Oswald"/>
              <a:cs typeface="Oswald"/>
              <a:sym typeface="Oswald"/>
            </a:endParaRPr>
          </a:p>
          <a:p>
            <a:pPr indent="0" lvl="0" marL="0" rtl="0" algn="l">
              <a:lnSpc>
                <a:spcPct val="100000"/>
              </a:lnSpc>
              <a:spcBef>
                <a:spcPts val="800"/>
              </a:spcBef>
              <a:spcAft>
                <a:spcPts val="0"/>
              </a:spcAft>
              <a:buSzPts val="1100"/>
              <a:buNone/>
            </a:pPr>
            <a:br>
              <a:rPr lang="en" sz="2000">
                <a:solidFill>
                  <a:schemeClr val="lt1"/>
                </a:solidFill>
                <a:latin typeface="Oswald"/>
                <a:ea typeface="Oswald"/>
                <a:cs typeface="Oswald"/>
                <a:sym typeface="Oswald"/>
              </a:rPr>
            </a:br>
            <a:r>
              <a:rPr lang="en" sz="2000">
                <a:solidFill>
                  <a:schemeClr val="lt1"/>
                </a:solidFill>
                <a:latin typeface="Oswald"/>
                <a:ea typeface="Oswald"/>
                <a:cs typeface="Oswald"/>
                <a:sym typeface="Oswald"/>
              </a:rPr>
              <a:t>-improve mood, focus, motivation</a:t>
            </a:r>
            <a:endParaRPr sz="2000">
              <a:solidFill>
                <a:schemeClr val="lt1"/>
              </a:solidFill>
              <a:latin typeface="Oswald"/>
              <a:ea typeface="Oswald"/>
              <a:cs typeface="Oswald"/>
              <a:sym typeface="Oswald"/>
            </a:endParaRPr>
          </a:p>
          <a:p>
            <a:pPr indent="0" lvl="0" marL="0" rtl="0" algn="l">
              <a:lnSpc>
                <a:spcPct val="100000"/>
              </a:lnSpc>
              <a:spcBef>
                <a:spcPts val="800"/>
              </a:spcBef>
              <a:spcAft>
                <a:spcPts val="0"/>
              </a:spcAft>
              <a:buSzPts val="1100"/>
              <a:buNone/>
            </a:pPr>
            <a:r>
              <a:rPr lang="en" sz="2000">
                <a:solidFill>
                  <a:schemeClr val="lt1"/>
                </a:solidFill>
                <a:latin typeface="Oswald"/>
                <a:ea typeface="Oswald"/>
                <a:cs typeface="Oswald"/>
                <a:sym typeface="Oswald"/>
              </a:rPr>
              <a:t>-reduce depression and anxiety</a:t>
            </a:r>
            <a:endParaRPr sz="2000">
              <a:solidFill>
                <a:schemeClr val="lt1"/>
              </a:solidFill>
              <a:latin typeface="Oswald"/>
              <a:ea typeface="Oswald"/>
              <a:cs typeface="Oswald"/>
              <a:sym typeface="Oswald"/>
            </a:endParaRPr>
          </a:p>
          <a:p>
            <a:pPr indent="0" lvl="0" marL="0" rtl="0" algn="l">
              <a:lnSpc>
                <a:spcPct val="100000"/>
              </a:lnSpc>
              <a:spcBef>
                <a:spcPts val="800"/>
              </a:spcBef>
              <a:spcAft>
                <a:spcPts val="0"/>
              </a:spcAft>
              <a:buSzPts val="1100"/>
              <a:buNone/>
            </a:pPr>
            <a:r>
              <a:rPr lang="en" sz="2000">
                <a:solidFill>
                  <a:schemeClr val="lt1"/>
                </a:solidFill>
                <a:latin typeface="Oswald"/>
                <a:ea typeface="Oswald"/>
                <a:cs typeface="Oswald"/>
                <a:sym typeface="Oswald"/>
              </a:rPr>
              <a:t>-boost cognitive performance</a:t>
            </a:r>
            <a:endParaRPr sz="2000">
              <a:solidFill>
                <a:schemeClr val="lt1"/>
              </a:solidFill>
              <a:latin typeface="Oswald"/>
              <a:ea typeface="Oswald"/>
              <a:cs typeface="Oswald"/>
              <a:sym typeface="Oswald"/>
            </a:endParaRPr>
          </a:p>
          <a:p>
            <a:pPr indent="0" lvl="0" marL="0" rtl="0" algn="l">
              <a:lnSpc>
                <a:spcPct val="100000"/>
              </a:lnSpc>
              <a:spcBef>
                <a:spcPts val="800"/>
              </a:spcBef>
              <a:spcAft>
                <a:spcPts val="0"/>
              </a:spcAft>
              <a:buSzPts val="1100"/>
              <a:buNone/>
            </a:pPr>
            <a:r>
              <a:rPr lang="en" sz="2000">
                <a:solidFill>
                  <a:schemeClr val="lt1"/>
                </a:solidFill>
                <a:latin typeface="Oswald"/>
                <a:ea typeface="Oswald"/>
                <a:cs typeface="Oswald"/>
                <a:sym typeface="Oswald"/>
              </a:rPr>
              <a:t>-improve energy, sleep and digestion</a:t>
            </a:r>
            <a:endParaRPr sz="2000">
              <a:solidFill>
                <a:schemeClr val="lt1"/>
              </a:solidFill>
              <a:latin typeface="Oswald"/>
              <a:ea typeface="Oswald"/>
              <a:cs typeface="Oswald"/>
              <a:sym typeface="Oswald"/>
            </a:endParaRPr>
          </a:p>
          <a:p>
            <a:pPr indent="0" lvl="0" marL="0" rtl="0" algn="l">
              <a:lnSpc>
                <a:spcPct val="100000"/>
              </a:lnSpc>
              <a:spcBef>
                <a:spcPts val="800"/>
              </a:spcBef>
              <a:spcAft>
                <a:spcPts val="0"/>
              </a:spcAft>
              <a:buSzPts val="1100"/>
              <a:buNone/>
            </a:pPr>
            <a:r>
              <a:rPr lang="en" sz="2000">
                <a:solidFill>
                  <a:schemeClr val="lt1"/>
                </a:solidFill>
                <a:latin typeface="Oswald"/>
                <a:ea typeface="Oswald"/>
                <a:cs typeface="Oswald"/>
                <a:sym typeface="Oswald"/>
              </a:rPr>
              <a:t>-build strong muscles and bones</a:t>
            </a:r>
            <a:endParaRPr sz="2000">
              <a:solidFill>
                <a:schemeClr val="lt1"/>
              </a:solidFill>
              <a:latin typeface="Oswald"/>
              <a:ea typeface="Oswald"/>
              <a:cs typeface="Oswald"/>
              <a:sym typeface="Oswald"/>
            </a:endParaRPr>
          </a:p>
          <a:p>
            <a:pPr indent="0" lvl="0" marL="0" rtl="0" algn="l">
              <a:lnSpc>
                <a:spcPct val="100000"/>
              </a:lnSpc>
              <a:spcBef>
                <a:spcPts val="800"/>
              </a:spcBef>
              <a:spcAft>
                <a:spcPts val="0"/>
              </a:spcAft>
              <a:buSzPts val="1100"/>
              <a:buNone/>
            </a:pPr>
            <a:r>
              <a:rPr lang="en" sz="2000">
                <a:solidFill>
                  <a:schemeClr val="lt1"/>
                </a:solidFill>
                <a:latin typeface="Oswald"/>
                <a:ea typeface="Oswald"/>
                <a:cs typeface="Oswald"/>
                <a:sym typeface="Oswald"/>
              </a:rPr>
              <a:t>-reduce the risk of developing </a:t>
            </a:r>
            <a:r>
              <a:rPr lang="en" sz="2000">
                <a:solidFill>
                  <a:schemeClr val="lt1"/>
                </a:solidFill>
                <a:latin typeface="Oswald"/>
                <a:ea typeface="Oswald"/>
                <a:cs typeface="Oswald"/>
                <a:sym typeface="Oswald"/>
              </a:rPr>
              <a:t>health conditions such as heart disease, cancer, diabetes and obesity </a:t>
            </a:r>
            <a:endParaRPr sz="2000">
              <a:solidFill>
                <a:schemeClr val="lt1"/>
              </a:solidFill>
              <a:latin typeface="Oswald"/>
              <a:ea typeface="Oswald"/>
              <a:cs typeface="Oswald"/>
              <a:sym typeface="Oswald"/>
            </a:endParaRPr>
          </a:p>
          <a:p>
            <a:pPr indent="0" lvl="0" marL="0" rtl="0" algn="l">
              <a:lnSpc>
                <a:spcPct val="100000"/>
              </a:lnSpc>
              <a:spcBef>
                <a:spcPts val="800"/>
              </a:spcBef>
              <a:spcAft>
                <a:spcPts val="0"/>
              </a:spcAft>
              <a:buSzPts val="1100"/>
              <a:buNone/>
            </a:pPr>
            <a:r>
              <a:t/>
            </a:r>
            <a:endParaRPr sz="2000">
              <a:solidFill>
                <a:schemeClr val="lt1"/>
              </a:solidFill>
              <a:latin typeface="Oswald"/>
              <a:ea typeface="Oswald"/>
              <a:cs typeface="Oswald"/>
              <a:sym typeface="Oswald"/>
            </a:endParaRPr>
          </a:p>
          <a:p>
            <a:pPr indent="0" lvl="0" marL="0" rtl="0" algn="l">
              <a:lnSpc>
                <a:spcPct val="100000"/>
              </a:lnSpc>
              <a:spcBef>
                <a:spcPts val="800"/>
              </a:spcBef>
              <a:spcAft>
                <a:spcPts val="0"/>
              </a:spcAft>
              <a:buSzPts val="1100"/>
              <a:buNone/>
            </a:pPr>
            <a:r>
              <a:t/>
            </a:r>
            <a:endParaRPr sz="2000">
              <a:solidFill>
                <a:schemeClr val="lt1"/>
              </a:solidFill>
              <a:latin typeface="Oswald"/>
              <a:ea typeface="Oswald"/>
              <a:cs typeface="Oswald"/>
              <a:sym typeface="Oswald"/>
            </a:endParaRPr>
          </a:p>
          <a:p>
            <a:pPr indent="0" lvl="0" marL="0" rtl="0" algn="l">
              <a:lnSpc>
                <a:spcPct val="100000"/>
              </a:lnSpc>
              <a:spcBef>
                <a:spcPts val="800"/>
              </a:spcBef>
              <a:spcAft>
                <a:spcPts val="0"/>
              </a:spcAft>
              <a:buSzPts val="1100"/>
              <a:buNone/>
            </a:pPr>
            <a:r>
              <a:t/>
            </a:r>
            <a:endParaRPr>
              <a:solidFill>
                <a:schemeClr val="lt1"/>
              </a:solidFill>
              <a:latin typeface="Oswald Light"/>
              <a:ea typeface="Oswald Light"/>
              <a:cs typeface="Oswald Light"/>
              <a:sym typeface="Oswald Light"/>
            </a:endParaRPr>
          </a:p>
          <a:p>
            <a:pPr indent="0" lvl="0" marL="0" rtl="0" algn="l">
              <a:lnSpc>
                <a:spcPct val="100000"/>
              </a:lnSpc>
              <a:spcBef>
                <a:spcPts val="0"/>
              </a:spcBef>
              <a:spcAft>
                <a:spcPts val="0"/>
              </a:spcAft>
              <a:buSzPts val="1100"/>
              <a:buNone/>
            </a:pPr>
            <a:r>
              <a:t/>
            </a:r>
            <a:endParaRPr sz="1900">
              <a:solidFill>
                <a:schemeClr val="lt1"/>
              </a:solidFill>
              <a:latin typeface="Oswald Light"/>
              <a:ea typeface="Oswald Light"/>
              <a:cs typeface="Oswald Light"/>
              <a:sym typeface="Oswald Light"/>
            </a:endParaRPr>
          </a:p>
          <a:p>
            <a:pPr indent="0" lvl="0" marL="0" rtl="0" algn="l">
              <a:lnSpc>
                <a:spcPct val="95000"/>
              </a:lnSpc>
              <a:spcBef>
                <a:spcPts val="0"/>
              </a:spcBef>
              <a:spcAft>
                <a:spcPts val="1200"/>
              </a:spcAft>
              <a:buSzPts val="523"/>
              <a:buNone/>
            </a:pPr>
            <a:r>
              <a:t/>
            </a:r>
            <a:endParaRPr sz="1055"/>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65"/>
                                        </p:tgtEl>
                                        <p:attrNameLst>
                                          <p:attrName>style.visibility</p:attrName>
                                        </p:attrNameLst>
                                      </p:cBhvr>
                                      <p:to>
                                        <p:strVal val="visible"/>
                                      </p:to>
                                    </p:set>
                                    <p:animEffect filter="fade" transition="in">
                                      <p:cBhvr>
                                        <p:cTn dur="1000"/>
                                        <p:tgtEl>
                                          <p:spTgt spid="16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C232"/>
        </a:solidFill>
      </p:bgPr>
    </p:bg>
    <p:spTree>
      <p:nvGrpSpPr>
        <p:cNvPr id="169" name="Shape 169"/>
        <p:cNvGrpSpPr/>
        <p:nvPr/>
      </p:nvGrpSpPr>
      <p:grpSpPr>
        <a:xfrm>
          <a:off x="0" y="0"/>
          <a:ext cx="0" cy="0"/>
          <a:chOff x="0" y="0"/>
          <a:chExt cx="0" cy="0"/>
        </a:xfrm>
      </p:grpSpPr>
      <p:sp>
        <p:nvSpPr>
          <p:cNvPr id="170" name="Google Shape;170;p28"/>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swald"/>
                <a:ea typeface="Oswald"/>
                <a:cs typeface="Oswald"/>
                <a:sym typeface="Oswald"/>
              </a:rPr>
              <a:t>Pre Workout Nutrition</a:t>
            </a:r>
            <a:endParaRPr>
              <a:latin typeface="Oswald"/>
              <a:ea typeface="Oswald"/>
              <a:cs typeface="Oswald"/>
              <a:sym typeface="Oswald"/>
            </a:endParaRPr>
          </a:p>
        </p:txBody>
      </p:sp>
      <p:sp>
        <p:nvSpPr>
          <p:cNvPr id="171" name="Google Shape;171;p28"/>
          <p:cNvSpPr txBox="1"/>
          <p:nvPr>
            <p:ph idx="1" type="body"/>
          </p:nvPr>
        </p:nvSpPr>
        <p:spPr>
          <a:xfrm>
            <a:off x="348900" y="1093925"/>
            <a:ext cx="2992200" cy="3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solidFill>
                  <a:schemeClr val="lt1"/>
                </a:solidFill>
                <a:latin typeface="Oswald"/>
                <a:ea typeface="Oswald"/>
                <a:cs typeface="Oswald"/>
                <a:sym typeface="Oswald"/>
              </a:rPr>
              <a:t>If you have 2-3 hours before exercise, you want a well balanced meal with </a:t>
            </a:r>
            <a:r>
              <a:rPr lang="en">
                <a:solidFill>
                  <a:schemeClr val="lt1"/>
                </a:solidFill>
                <a:latin typeface="Oswald"/>
                <a:ea typeface="Oswald"/>
                <a:cs typeface="Oswald"/>
                <a:sym typeface="Oswald"/>
              </a:rPr>
              <a:t>adequate</a:t>
            </a:r>
            <a:r>
              <a:rPr lang="en">
                <a:solidFill>
                  <a:schemeClr val="lt1"/>
                </a:solidFill>
                <a:latin typeface="Oswald"/>
                <a:ea typeface="Oswald"/>
                <a:cs typeface="Oswald"/>
                <a:sym typeface="Oswald"/>
              </a:rPr>
              <a:t> protein, carbs, fat and fibre</a:t>
            </a:r>
            <a:endParaRPr>
              <a:solidFill>
                <a:schemeClr val="lt1"/>
              </a:solidFill>
              <a:latin typeface="Oswald"/>
              <a:ea typeface="Oswald"/>
              <a:cs typeface="Oswald"/>
              <a:sym typeface="Oswald"/>
            </a:endParaRPr>
          </a:p>
          <a:p>
            <a:pPr indent="0" lvl="0" marL="0" rtl="0" algn="l">
              <a:lnSpc>
                <a:spcPct val="100000"/>
              </a:lnSpc>
              <a:spcBef>
                <a:spcPts val="1600"/>
              </a:spcBef>
              <a:spcAft>
                <a:spcPts val="0"/>
              </a:spcAft>
              <a:buClr>
                <a:schemeClr val="dk1"/>
              </a:buClr>
              <a:buSzPts val="1100"/>
              <a:buFont typeface="Arial"/>
              <a:buNone/>
            </a:pPr>
            <a:r>
              <a:rPr lang="en">
                <a:solidFill>
                  <a:schemeClr val="lt1"/>
                </a:solidFill>
                <a:latin typeface="Oswald"/>
                <a:ea typeface="Oswald"/>
                <a:cs typeface="Oswald"/>
                <a:sym typeface="Oswald"/>
              </a:rPr>
              <a:t>If you have 0-60 minutes before training, you want a smaller meal that is easier to digest such as a protein shake </a:t>
            </a:r>
            <a:endParaRPr>
              <a:solidFill>
                <a:schemeClr val="lt1"/>
              </a:solidFill>
              <a:latin typeface="Oswald"/>
              <a:ea typeface="Oswald"/>
              <a:cs typeface="Oswald"/>
              <a:sym typeface="Oswald"/>
            </a:endParaRPr>
          </a:p>
          <a:p>
            <a:pPr indent="0" lvl="0" marL="0" rtl="0" algn="l">
              <a:spcBef>
                <a:spcPts val="0"/>
              </a:spcBef>
              <a:spcAft>
                <a:spcPts val="0"/>
              </a:spcAft>
              <a:buSzPts val="1100"/>
              <a:buNone/>
            </a:pPr>
            <a:r>
              <a:t/>
            </a:r>
            <a:endParaRPr sz="1700">
              <a:solidFill>
                <a:schemeClr val="lt1"/>
              </a:solidFill>
              <a:latin typeface="Oswald"/>
              <a:ea typeface="Oswald"/>
              <a:cs typeface="Oswald"/>
              <a:sym typeface="Oswald"/>
            </a:endParaRPr>
          </a:p>
          <a:p>
            <a:pPr indent="0" lvl="0" marL="0" rtl="0" algn="l">
              <a:spcBef>
                <a:spcPts val="0"/>
              </a:spcBef>
              <a:spcAft>
                <a:spcPts val="0"/>
              </a:spcAft>
              <a:buSzPts val="1100"/>
              <a:buNone/>
            </a:pPr>
            <a:r>
              <a:t/>
            </a:r>
            <a:endParaRPr sz="1700">
              <a:solidFill>
                <a:schemeClr val="lt1"/>
              </a:solidFill>
              <a:latin typeface="Oswald"/>
              <a:ea typeface="Oswald"/>
              <a:cs typeface="Oswald"/>
              <a:sym typeface="Oswald"/>
            </a:endParaRPr>
          </a:p>
          <a:p>
            <a:pPr indent="0" lvl="0" marL="0" rtl="0" algn="l">
              <a:lnSpc>
                <a:spcPct val="100000"/>
              </a:lnSpc>
              <a:spcBef>
                <a:spcPts val="0"/>
              </a:spcBef>
              <a:spcAft>
                <a:spcPts val="0"/>
              </a:spcAft>
              <a:buSzPts val="1100"/>
              <a:buNone/>
            </a:pPr>
            <a:r>
              <a:t/>
            </a:r>
            <a:endParaRPr sz="2000">
              <a:solidFill>
                <a:schemeClr val="lt1"/>
              </a:solidFill>
              <a:latin typeface="Oswald"/>
              <a:ea typeface="Oswald"/>
              <a:cs typeface="Oswald"/>
              <a:sym typeface="Oswald"/>
            </a:endParaRPr>
          </a:p>
          <a:p>
            <a:pPr indent="0" lvl="0" marL="0" rtl="0" algn="l">
              <a:lnSpc>
                <a:spcPct val="100000"/>
              </a:lnSpc>
              <a:spcBef>
                <a:spcPts val="800"/>
              </a:spcBef>
              <a:spcAft>
                <a:spcPts val="0"/>
              </a:spcAft>
              <a:buSzPts val="1100"/>
              <a:buNone/>
            </a:pPr>
            <a:r>
              <a:t/>
            </a:r>
            <a:endParaRPr sz="2000">
              <a:solidFill>
                <a:schemeClr val="lt1"/>
              </a:solidFill>
              <a:latin typeface="Oswald"/>
              <a:ea typeface="Oswald"/>
              <a:cs typeface="Oswald"/>
              <a:sym typeface="Oswald"/>
            </a:endParaRPr>
          </a:p>
          <a:p>
            <a:pPr indent="0" lvl="0" marL="0" rtl="0" algn="l">
              <a:lnSpc>
                <a:spcPct val="100000"/>
              </a:lnSpc>
              <a:spcBef>
                <a:spcPts val="800"/>
              </a:spcBef>
              <a:spcAft>
                <a:spcPts val="0"/>
              </a:spcAft>
              <a:buSzPts val="1100"/>
              <a:buNone/>
            </a:pPr>
            <a:r>
              <a:t/>
            </a:r>
            <a:endParaRPr>
              <a:solidFill>
                <a:schemeClr val="lt1"/>
              </a:solidFill>
              <a:latin typeface="Oswald Light"/>
              <a:ea typeface="Oswald Light"/>
              <a:cs typeface="Oswald Light"/>
              <a:sym typeface="Oswald Light"/>
            </a:endParaRPr>
          </a:p>
          <a:p>
            <a:pPr indent="0" lvl="0" marL="0" rtl="0" algn="l">
              <a:lnSpc>
                <a:spcPct val="100000"/>
              </a:lnSpc>
              <a:spcBef>
                <a:spcPts val="0"/>
              </a:spcBef>
              <a:spcAft>
                <a:spcPts val="0"/>
              </a:spcAft>
              <a:buSzPts val="1100"/>
              <a:buNone/>
            </a:pPr>
            <a:r>
              <a:t/>
            </a:r>
            <a:endParaRPr sz="1900">
              <a:solidFill>
                <a:schemeClr val="lt1"/>
              </a:solidFill>
              <a:latin typeface="Oswald Light"/>
              <a:ea typeface="Oswald Light"/>
              <a:cs typeface="Oswald Light"/>
              <a:sym typeface="Oswald Light"/>
            </a:endParaRPr>
          </a:p>
          <a:p>
            <a:pPr indent="0" lvl="0" marL="0" rtl="0" algn="l">
              <a:lnSpc>
                <a:spcPct val="95000"/>
              </a:lnSpc>
              <a:spcBef>
                <a:spcPts val="0"/>
              </a:spcBef>
              <a:spcAft>
                <a:spcPts val="1200"/>
              </a:spcAft>
              <a:buSzPts val="523"/>
              <a:buNone/>
            </a:pPr>
            <a:r>
              <a:t/>
            </a:r>
            <a:endParaRPr sz="1055"/>
          </a:p>
        </p:txBody>
      </p:sp>
      <p:pic>
        <p:nvPicPr>
          <p:cNvPr descr="Screen Shot 2016-11-01 at 4.48.55 PM.png" id="172" name="Google Shape;172;p28"/>
          <p:cNvPicPr preferRelativeResize="0"/>
          <p:nvPr/>
        </p:nvPicPr>
        <p:blipFill rotWithShape="1">
          <a:blip r:embed="rId3">
            <a:alphaModFix/>
          </a:blip>
          <a:srcRect b="0" l="0" r="0" t="0"/>
          <a:stretch/>
        </p:blipFill>
        <p:spPr>
          <a:xfrm>
            <a:off x="3523700" y="1098975"/>
            <a:ext cx="5100874" cy="2807575"/>
          </a:xfrm>
          <a:prstGeom prst="rect">
            <a:avLst/>
          </a:prstGeom>
          <a:noFill/>
          <a:ln>
            <a:noFill/>
          </a:ln>
        </p:spPr>
      </p:pic>
      <p:sp>
        <p:nvSpPr>
          <p:cNvPr id="173" name="Google Shape;173;p28"/>
          <p:cNvSpPr txBox="1"/>
          <p:nvPr/>
        </p:nvSpPr>
        <p:spPr>
          <a:xfrm>
            <a:off x="361550" y="3987975"/>
            <a:ext cx="8307300" cy="738900"/>
          </a:xfrm>
          <a:prstGeom prst="rect">
            <a:avLst/>
          </a:prstGeom>
          <a:noFill/>
          <a:ln>
            <a:noFill/>
          </a:ln>
        </p:spPr>
        <p:txBody>
          <a:bodyPr anchorCtr="0" anchor="t" bIns="91425" lIns="91425" spcFirstLastPara="1" rIns="91425" wrap="square" tIns="91425">
            <a:spAutoFit/>
          </a:bodyPr>
          <a:lstStyle/>
          <a:p>
            <a:pPr indent="0" lvl="0" marL="0" rtl="0" algn="l">
              <a:spcBef>
                <a:spcPts val="360"/>
              </a:spcBef>
              <a:spcAft>
                <a:spcPts val="0"/>
              </a:spcAft>
              <a:buNone/>
            </a:pPr>
            <a:r>
              <a:rPr lang="en" sz="1800">
                <a:solidFill>
                  <a:schemeClr val="lt1"/>
                </a:solidFill>
                <a:latin typeface="Oswald"/>
                <a:ea typeface="Oswald"/>
                <a:cs typeface="Oswald"/>
                <a:sym typeface="Oswald"/>
              </a:rPr>
              <a:t>For example: 1 scoop protein powder, 1 handful spinach, 1 banana, with 1 cup chocolate unsweetened almond milk</a:t>
            </a:r>
            <a:endParaRPr>
              <a:solidFill>
                <a:schemeClr val="lt1"/>
              </a:solidFill>
              <a:latin typeface="Oswald"/>
              <a:ea typeface="Oswald"/>
              <a:cs typeface="Oswald"/>
              <a:sym typeface="Oswa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1"/>
                                        </p:tgtEl>
                                        <p:attrNameLst>
                                          <p:attrName>style.visibility</p:attrName>
                                        </p:attrNameLst>
                                      </p:cBhvr>
                                      <p:to>
                                        <p:strVal val="visible"/>
                                      </p:to>
                                    </p:set>
                                    <p:animEffect filter="fade" transition="in">
                                      <p:cBhvr>
                                        <p:cTn dur="1000"/>
                                        <p:tgtEl>
                                          <p:spTgt spid="1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C232"/>
        </a:solidFill>
      </p:bgPr>
    </p:bg>
    <p:spTree>
      <p:nvGrpSpPr>
        <p:cNvPr id="177" name="Shape 177"/>
        <p:cNvGrpSpPr/>
        <p:nvPr/>
      </p:nvGrpSpPr>
      <p:grpSpPr>
        <a:xfrm>
          <a:off x="0" y="0"/>
          <a:ext cx="0" cy="0"/>
          <a:chOff x="0" y="0"/>
          <a:chExt cx="0" cy="0"/>
        </a:xfrm>
      </p:grpSpPr>
      <p:sp>
        <p:nvSpPr>
          <p:cNvPr id="178" name="Google Shape;178;p29"/>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swald"/>
                <a:ea typeface="Oswald"/>
                <a:cs typeface="Oswald"/>
                <a:sym typeface="Oswald"/>
              </a:rPr>
              <a:t>Intra</a:t>
            </a:r>
            <a:r>
              <a:rPr lang="en">
                <a:latin typeface="Oswald"/>
                <a:ea typeface="Oswald"/>
                <a:cs typeface="Oswald"/>
                <a:sym typeface="Oswald"/>
              </a:rPr>
              <a:t> Workout Nutrition</a:t>
            </a:r>
            <a:endParaRPr>
              <a:latin typeface="Oswald"/>
              <a:ea typeface="Oswald"/>
              <a:cs typeface="Oswald"/>
              <a:sym typeface="Oswald"/>
            </a:endParaRPr>
          </a:p>
        </p:txBody>
      </p:sp>
      <p:sp>
        <p:nvSpPr>
          <p:cNvPr id="179" name="Google Shape;179;p29"/>
          <p:cNvSpPr txBox="1"/>
          <p:nvPr>
            <p:ph idx="1" type="body"/>
          </p:nvPr>
        </p:nvSpPr>
        <p:spPr>
          <a:xfrm>
            <a:off x="387300" y="1017725"/>
            <a:ext cx="8369400" cy="3613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700">
                <a:solidFill>
                  <a:schemeClr val="lt1"/>
                </a:solidFill>
                <a:latin typeface="Oswald"/>
                <a:ea typeface="Oswald"/>
                <a:cs typeface="Oswald"/>
                <a:sym typeface="Oswald"/>
              </a:rPr>
              <a:t>Exercise lasting less than 2 hours:</a:t>
            </a:r>
            <a:endParaRPr sz="1700">
              <a:solidFill>
                <a:schemeClr val="lt1"/>
              </a:solidFill>
              <a:latin typeface="Oswald"/>
              <a:ea typeface="Oswald"/>
              <a:cs typeface="Oswald"/>
              <a:sym typeface="Oswald"/>
            </a:endParaRPr>
          </a:p>
          <a:p>
            <a:pPr indent="-462280" lvl="1" marL="914400" rtl="0" algn="l">
              <a:lnSpc>
                <a:spcPct val="100000"/>
              </a:lnSpc>
              <a:spcBef>
                <a:spcPts val="600"/>
              </a:spcBef>
              <a:spcAft>
                <a:spcPts val="0"/>
              </a:spcAft>
              <a:buClr>
                <a:schemeClr val="lt1"/>
              </a:buClr>
              <a:buSzPts val="1700"/>
              <a:buFont typeface="Oswald"/>
              <a:buChar char="○"/>
            </a:pPr>
            <a:r>
              <a:rPr lang="en" sz="1700">
                <a:solidFill>
                  <a:schemeClr val="lt1"/>
                </a:solidFill>
                <a:latin typeface="Oswald"/>
                <a:ea typeface="Oswald"/>
                <a:cs typeface="Oswald"/>
                <a:sym typeface="Oswald"/>
              </a:rPr>
              <a:t>the main focus should be hydration. This is especially true if you’re using good pre- and post-training nutrition. So make sure you bring plenty of water!</a:t>
            </a:r>
            <a:endParaRPr sz="1700">
              <a:solidFill>
                <a:schemeClr val="lt1"/>
              </a:solidFill>
              <a:latin typeface="Oswald"/>
              <a:ea typeface="Oswald"/>
              <a:cs typeface="Oswald"/>
              <a:sym typeface="Oswald"/>
            </a:endParaRPr>
          </a:p>
          <a:p>
            <a:pPr indent="0" lvl="0" marL="0" rtl="0" algn="l">
              <a:lnSpc>
                <a:spcPct val="100000"/>
              </a:lnSpc>
              <a:spcBef>
                <a:spcPts val="2000"/>
              </a:spcBef>
              <a:spcAft>
                <a:spcPts val="0"/>
              </a:spcAft>
              <a:buNone/>
            </a:pPr>
            <a:r>
              <a:rPr lang="en" sz="1700">
                <a:solidFill>
                  <a:schemeClr val="lt1"/>
                </a:solidFill>
                <a:latin typeface="Oswald"/>
                <a:ea typeface="Oswald"/>
                <a:cs typeface="Oswald"/>
                <a:sym typeface="Oswald"/>
              </a:rPr>
              <a:t>What about sports drinks? </a:t>
            </a:r>
            <a:endParaRPr sz="1700">
              <a:solidFill>
                <a:schemeClr val="lt1"/>
              </a:solidFill>
              <a:latin typeface="Oswald"/>
              <a:ea typeface="Oswald"/>
              <a:cs typeface="Oswald"/>
              <a:sym typeface="Oswald"/>
            </a:endParaRPr>
          </a:p>
          <a:p>
            <a:pPr indent="-462280" lvl="1" marL="914400" rtl="0" algn="l">
              <a:lnSpc>
                <a:spcPct val="100000"/>
              </a:lnSpc>
              <a:spcBef>
                <a:spcPts val="600"/>
              </a:spcBef>
              <a:spcAft>
                <a:spcPts val="0"/>
              </a:spcAft>
              <a:buClr>
                <a:schemeClr val="lt1"/>
              </a:buClr>
              <a:buSzPts val="1700"/>
              <a:buFont typeface="Oswald"/>
              <a:buChar char="○"/>
            </a:pPr>
            <a:r>
              <a:rPr lang="en" sz="1700">
                <a:solidFill>
                  <a:schemeClr val="lt1"/>
                </a:solidFill>
                <a:latin typeface="Oswald"/>
                <a:ea typeface="Oswald"/>
                <a:cs typeface="Oswald"/>
                <a:sym typeface="Oswald"/>
              </a:rPr>
              <a:t>They don’t offer much benefit for events less than two hours long. Especially if you ate a good pre-exercise meal</a:t>
            </a:r>
            <a:endParaRPr sz="1700">
              <a:solidFill>
                <a:schemeClr val="lt1"/>
              </a:solidFill>
              <a:latin typeface="Oswald"/>
              <a:ea typeface="Oswald"/>
              <a:cs typeface="Oswald"/>
              <a:sym typeface="Oswald"/>
            </a:endParaRPr>
          </a:p>
          <a:p>
            <a:pPr indent="-462280" lvl="1" marL="914400" rtl="0" algn="l">
              <a:lnSpc>
                <a:spcPct val="100000"/>
              </a:lnSpc>
              <a:spcBef>
                <a:spcPts val="600"/>
              </a:spcBef>
              <a:spcAft>
                <a:spcPts val="0"/>
              </a:spcAft>
              <a:buClr>
                <a:schemeClr val="lt1"/>
              </a:buClr>
              <a:buSzPts val="1700"/>
              <a:buChar char="○"/>
            </a:pPr>
            <a:r>
              <a:rPr lang="en" sz="1700">
                <a:solidFill>
                  <a:schemeClr val="lt1"/>
                </a:solidFill>
                <a:latin typeface="Oswald"/>
                <a:ea typeface="Oswald"/>
                <a:cs typeface="Oswald"/>
                <a:sym typeface="Oswald"/>
              </a:rPr>
              <a:t>However, if you’re exercising in the heat and sweating a lot, sports drinks may be useful since they have electrolytes that help speed hydration and recovery</a:t>
            </a:r>
            <a:endParaRPr sz="1700">
              <a:solidFill>
                <a:schemeClr val="lt1"/>
              </a:solidFill>
              <a:latin typeface="Oswald"/>
              <a:ea typeface="Oswald"/>
              <a:cs typeface="Oswald"/>
              <a:sym typeface="Oswald"/>
            </a:endParaRPr>
          </a:p>
          <a:p>
            <a:pPr indent="-462280" lvl="1" marL="914400" rtl="0" algn="l">
              <a:lnSpc>
                <a:spcPct val="100000"/>
              </a:lnSpc>
              <a:spcBef>
                <a:spcPts val="600"/>
              </a:spcBef>
              <a:spcAft>
                <a:spcPts val="0"/>
              </a:spcAft>
              <a:buClr>
                <a:schemeClr val="lt1"/>
              </a:buClr>
              <a:buSzPts val="1700"/>
              <a:buChar char="○"/>
            </a:pPr>
            <a:r>
              <a:rPr lang="en" sz="1700">
                <a:solidFill>
                  <a:schemeClr val="lt1"/>
                </a:solidFill>
                <a:latin typeface="Oswald"/>
                <a:ea typeface="Oswald"/>
                <a:cs typeface="Oswald"/>
                <a:sym typeface="Oswald"/>
              </a:rPr>
              <a:t>If you’re going to be competing or training again in less than eight hours, sports drinks may jumpstart recovery before the next session</a:t>
            </a:r>
            <a:endParaRPr sz="1700">
              <a:solidFill>
                <a:schemeClr val="lt1"/>
              </a:solidFill>
              <a:latin typeface="Oswald"/>
              <a:ea typeface="Oswald"/>
              <a:cs typeface="Oswald"/>
              <a:sym typeface="Oswald"/>
            </a:endParaRPr>
          </a:p>
          <a:p>
            <a:pPr indent="-462280" lvl="1" marL="914400" rtl="0" algn="l">
              <a:lnSpc>
                <a:spcPct val="100000"/>
              </a:lnSpc>
              <a:spcBef>
                <a:spcPts val="600"/>
              </a:spcBef>
              <a:spcAft>
                <a:spcPts val="0"/>
              </a:spcAft>
              <a:buClr>
                <a:schemeClr val="lt1"/>
              </a:buClr>
              <a:buSzPts val="1700"/>
              <a:buFont typeface="Oswald"/>
              <a:buChar char="○"/>
            </a:pPr>
            <a:r>
              <a:rPr lang="en" sz="1700">
                <a:solidFill>
                  <a:schemeClr val="lt1"/>
                </a:solidFill>
                <a:latin typeface="Oswald"/>
                <a:ea typeface="Oswald"/>
                <a:cs typeface="Oswald"/>
                <a:sym typeface="Oswald"/>
              </a:rPr>
              <a:t>If you’re trying to gain maximum muscle, then including a protein and carbohydrate drink during training could provide a small advantage</a:t>
            </a:r>
            <a:endParaRPr sz="1700">
              <a:solidFill>
                <a:schemeClr val="lt1"/>
              </a:solidFill>
              <a:latin typeface="Oswald"/>
              <a:ea typeface="Oswald"/>
              <a:cs typeface="Oswald"/>
              <a:sym typeface="Oswald"/>
            </a:endParaRPr>
          </a:p>
          <a:p>
            <a:pPr indent="0" lvl="0" marL="0" rtl="0" algn="l">
              <a:lnSpc>
                <a:spcPct val="100000"/>
              </a:lnSpc>
              <a:spcBef>
                <a:spcPts val="1600"/>
              </a:spcBef>
              <a:spcAft>
                <a:spcPts val="0"/>
              </a:spcAft>
              <a:buNone/>
            </a:pPr>
            <a:r>
              <a:t/>
            </a:r>
            <a:endParaRPr sz="1600">
              <a:solidFill>
                <a:schemeClr val="lt1"/>
              </a:solidFill>
              <a:latin typeface="Oswald"/>
              <a:ea typeface="Oswald"/>
              <a:cs typeface="Oswald"/>
              <a:sym typeface="Oswald"/>
            </a:endParaRPr>
          </a:p>
          <a:p>
            <a:pPr indent="0" lvl="0" marL="0" rtl="0" algn="l">
              <a:spcBef>
                <a:spcPts val="0"/>
              </a:spcBef>
              <a:spcAft>
                <a:spcPts val="0"/>
              </a:spcAft>
              <a:buSzPts val="1100"/>
              <a:buNone/>
            </a:pPr>
            <a:r>
              <a:t/>
            </a:r>
            <a:endParaRPr sz="1500">
              <a:solidFill>
                <a:schemeClr val="lt1"/>
              </a:solidFill>
              <a:latin typeface="Oswald"/>
              <a:ea typeface="Oswald"/>
              <a:cs typeface="Oswald"/>
              <a:sym typeface="Oswald"/>
            </a:endParaRPr>
          </a:p>
          <a:p>
            <a:pPr indent="0" lvl="0" marL="0" rtl="0" algn="l">
              <a:spcBef>
                <a:spcPts val="0"/>
              </a:spcBef>
              <a:spcAft>
                <a:spcPts val="0"/>
              </a:spcAft>
              <a:buSzPts val="1100"/>
              <a:buNone/>
            </a:pPr>
            <a:r>
              <a:t/>
            </a:r>
            <a:endParaRPr sz="1500">
              <a:solidFill>
                <a:schemeClr val="lt1"/>
              </a:solidFill>
              <a:latin typeface="Oswald"/>
              <a:ea typeface="Oswald"/>
              <a:cs typeface="Oswald"/>
              <a:sym typeface="Oswald"/>
            </a:endParaRPr>
          </a:p>
          <a:p>
            <a:pPr indent="0" lvl="0" marL="0" rtl="0" algn="l">
              <a:lnSpc>
                <a:spcPct val="100000"/>
              </a:lnSpc>
              <a:spcBef>
                <a:spcPts val="0"/>
              </a:spcBef>
              <a:spcAft>
                <a:spcPts val="0"/>
              </a:spcAft>
              <a:buSzPts val="1100"/>
              <a:buNone/>
            </a:pPr>
            <a:r>
              <a:t/>
            </a:r>
            <a:endParaRPr>
              <a:solidFill>
                <a:schemeClr val="lt1"/>
              </a:solidFill>
              <a:latin typeface="Oswald"/>
              <a:ea typeface="Oswald"/>
              <a:cs typeface="Oswald"/>
              <a:sym typeface="Oswald"/>
            </a:endParaRPr>
          </a:p>
          <a:p>
            <a:pPr indent="0" lvl="0" marL="0" rtl="0" algn="l">
              <a:lnSpc>
                <a:spcPct val="100000"/>
              </a:lnSpc>
              <a:spcBef>
                <a:spcPts val="800"/>
              </a:spcBef>
              <a:spcAft>
                <a:spcPts val="0"/>
              </a:spcAft>
              <a:buSzPts val="1100"/>
              <a:buNone/>
            </a:pPr>
            <a:r>
              <a:t/>
            </a:r>
            <a:endParaRPr>
              <a:solidFill>
                <a:schemeClr val="lt1"/>
              </a:solidFill>
              <a:latin typeface="Oswald"/>
              <a:ea typeface="Oswald"/>
              <a:cs typeface="Oswald"/>
              <a:sym typeface="Oswald"/>
            </a:endParaRPr>
          </a:p>
          <a:p>
            <a:pPr indent="0" lvl="0" marL="0" rtl="0" algn="l">
              <a:lnSpc>
                <a:spcPct val="100000"/>
              </a:lnSpc>
              <a:spcBef>
                <a:spcPts val="800"/>
              </a:spcBef>
              <a:spcAft>
                <a:spcPts val="0"/>
              </a:spcAft>
              <a:buSzPts val="1100"/>
              <a:buNone/>
            </a:pPr>
            <a:r>
              <a:t/>
            </a:r>
            <a:endParaRPr sz="1600">
              <a:solidFill>
                <a:schemeClr val="lt1"/>
              </a:solidFill>
              <a:latin typeface="Oswald Light"/>
              <a:ea typeface="Oswald Light"/>
              <a:cs typeface="Oswald Light"/>
              <a:sym typeface="Oswald Light"/>
            </a:endParaRPr>
          </a:p>
          <a:p>
            <a:pPr indent="0" lvl="0" marL="0" rtl="0" algn="l">
              <a:lnSpc>
                <a:spcPct val="100000"/>
              </a:lnSpc>
              <a:spcBef>
                <a:spcPts val="0"/>
              </a:spcBef>
              <a:spcAft>
                <a:spcPts val="0"/>
              </a:spcAft>
              <a:buSzPts val="1100"/>
              <a:buNone/>
            </a:pPr>
            <a:r>
              <a:t/>
            </a:r>
            <a:endParaRPr sz="1700">
              <a:solidFill>
                <a:schemeClr val="lt1"/>
              </a:solidFill>
              <a:latin typeface="Oswald Light"/>
              <a:ea typeface="Oswald Light"/>
              <a:cs typeface="Oswald Light"/>
              <a:sym typeface="Oswald Light"/>
            </a:endParaRPr>
          </a:p>
          <a:p>
            <a:pPr indent="0" lvl="0" marL="0" rtl="0" algn="l">
              <a:lnSpc>
                <a:spcPct val="95000"/>
              </a:lnSpc>
              <a:spcBef>
                <a:spcPts val="0"/>
              </a:spcBef>
              <a:spcAft>
                <a:spcPts val="1200"/>
              </a:spcAft>
              <a:buSzPts val="523"/>
              <a:buNone/>
            </a:pPr>
            <a:r>
              <a:t/>
            </a:r>
            <a:endParaRPr sz="855"/>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1000"/>
                                        <p:tgtEl>
                                          <p:spTgt spid="17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C232"/>
        </a:solidFill>
      </p:bgPr>
    </p:bg>
    <p:spTree>
      <p:nvGrpSpPr>
        <p:cNvPr id="183" name="Shape 183"/>
        <p:cNvGrpSpPr/>
        <p:nvPr/>
      </p:nvGrpSpPr>
      <p:grpSpPr>
        <a:xfrm>
          <a:off x="0" y="0"/>
          <a:ext cx="0" cy="0"/>
          <a:chOff x="0" y="0"/>
          <a:chExt cx="0" cy="0"/>
        </a:xfrm>
      </p:grpSpPr>
      <p:sp>
        <p:nvSpPr>
          <p:cNvPr id="184" name="Google Shape;184;p30"/>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swald"/>
                <a:ea typeface="Oswald"/>
                <a:cs typeface="Oswald"/>
                <a:sym typeface="Oswald"/>
              </a:rPr>
              <a:t>Intra Workout Nutrition</a:t>
            </a:r>
            <a:endParaRPr>
              <a:latin typeface="Oswald"/>
              <a:ea typeface="Oswald"/>
              <a:cs typeface="Oswald"/>
              <a:sym typeface="Oswald"/>
            </a:endParaRPr>
          </a:p>
        </p:txBody>
      </p:sp>
      <p:sp>
        <p:nvSpPr>
          <p:cNvPr id="185" name="Google Shape;185;p30"/>
          <p:cNvSpPr txBox="1"/>
          <p:nvPr>
            <p:ph idx="1" type="body"/>
          </p:nvPr>
        </p:nvSpPr>
        <p:spPr>
          <a:xfrm>
            <a:off x="387300" y="1017725"/>
            <a:ext cx="8520600" cy="3613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800">
                <a:solidFill>
                  <a:schemeClr val="lt1"/>
                </a:solidFill>
                <a:latin typeface="Oswald"/>
                <a:ea typeface="Oswald"/>
                <a:cs typeface="Oswald"/>
                <a:sym typeface="Oswald"/>
              </a:rPr>
              <a:t>Exercise lasting more than two hours:</a:t>
            </a:r>
            <a:endParaRPr sz="1800">
              <a:solidFill>
                <a:schemeClr val="lt1"/>
              </a:solidFill>
              <a:latin typeface="Oswald"/>
              <a:ea typeface="Oswald"/>
              <a:cs typeface="Oswald"/>
              <a:sym typeface="Oswald"/>
            </a:endParaRPr>
          </a:p>
          <a:p>
            <a:pPr indent="0" lvl="0" marL="0" rtl="0" algn="l">
              <a:spcBef>
                <a:spcPts val="600"/>
              </a:spcBef>
              <a:spcAft>
                <a:spcPts val="0"/>
              </a:spcAft>
              <a:buNone/>
            </a:pPr>
            <a:r>
              <a:rPr lang="en" sz="1800">
                <a:solidFill>
                  <a:schemeClr val="lt1"/>
                </a:solidFill>
                <a:latin typeface="Oswald"/>
                <a:ea typeface="Oswald"/>
                <a:cs typeface="Oswald"/>
                <a:sym typeface="Oswald"/>
              </a:rPr>
              <a:t>Every hour you’ll want to consume the following to ensure you’re getting enough protein, carbs, electrolytes and sodium</a:t>
            </a:r>
            <a:endParaRPr sz="1800">
              <a:solidFill>
                <a:schemeClr val="lt1"/>
              </a:solidFill>
              <a:latin typeface="Oswald"/>
              <a:ea typeface="Oswald"/>
              <a:cs typeface="Oswald"/>
              <a:sym typeface="Oswald"/>
            </a:endParaRPr>
          </a:p>
          <a:p>
            <a:pPr indent="-342898" lvl="1" marL="914400" rtl="0" algn="l">
              <a:lnSpc>
                <a:spcPct val="100000"/>
              </a:lnSpc>
              <a:spcBef>
                <a:spcPts val="600"/>
              </a:spcBef>
              <a:spcAft>
                <a:spcPts val="0"/>
              </a:spcAft>
              <a:buClr>
                <a:schemeClr val="lt1"/>
              </a:buClr>
              <a:buSzPts val="1800"/>
              <a:buFont typeface="Oswald"/>
              <a:buChar char="○"/>
            </a:pPr>
            <a:r>
              <a:rPr lang="en" sz="1800">
                <a:solidFill>
                  <a:schemeClr val="lt1"/>
                </a:solidFill>
                <a:latin typeface="Oswald"/>
                <a:ea typeface="Oswald"/>
                <a:cs typeface="Oswald"/>
                <a:sym typeface="Oswald"/>
              </a:rPr>
              <a:t>15 grams protein</a:t>
            </a:r>
            <a:endParaRPr sz="1800">
              <a:solidFill>
                <a:schemeClr val="lt1"/>
              </a:solidFill>
              <a:latin typeface="Oswald"/>
              <a:ea typeface="Oswald"/>
              <a:cs typeface="Oswald"/>
              <a:sym typeface="Oswald"/>
            </a:endParaRPr>
          </a:p>
          <a:p>
            <a:pPr indent="-342898" lvl="1" marL="914400" rtl="0" algn="l">
              <a:lnSpc>
                <a:spcPct val="100000"/>
              </a:lnSpc>
              <a:spcBef>
                <a:spcPts val="600"/>
              </a:spcBef>
              <a:spcAft>
                <a:spcPts val="0"/>
              </a:spcAft>
              <a:buClr>
                <a:schemeClr val="lt1"/>
              </a:buClr>
              <a:buSzPts val="1800"/>
              <a:buFont typeface="Oswald"/>
              <a:buChar char="○"/>
            </a:pPr>
            <a:r>
              <a:rPr lang="en" sz="1800">
                <a:solidFill>
                  <a:schemeClr val="lt1"/>
                </a:solidFill>
                <a:latin typeface="Oswald"/>
                <a:ea typeface="Oswald"/>
                <a:cs typeface="Oswald"/>
                <a:sym typeface="Oswald"/>
              </a:rPr>
              <a:t>30-45 grams carbs</a:t>
            </a:r>
            <a:endParaRPr sz="1800">
              <a:solidFill>
                <a:schemeClr val="lt1"/>
              </a:solidFill>
              <a:latin typeface="Oswald"/>
              <a:ea typeface="Oswald"/>
              <a:cs typeface="Oswald"/>
              <a:sym typeface="Oswald"/>
            </a:endParaRPr>
          </a:p>
          <a:p>
            <a:pPr indent="-342898" lvl="1" marL="914400" rtl="0" algn="l">
              <a:lnSpc>
                <a:spcPct val="100000"/>
              </a:lnSpc>
              <a:spcBef>
                <a:spcPts val="600"/>
              </a:spcBef>
              <a:spcAft>
                <a:spcPts val="0"/>
              </a:spcAft>
              <a:buClr>
                <a:schemeClr val="lt1"/>
              </a:buClr>
              <a:buSzPts val="1800"/>
              <a:buFont typeface="Oswald"/>
              <a:buChar char="○"/>
            </a:pPr>
            <a:r>
              <a:rPr lang="en" sz="1800">
                <a:solidFill>
                  <a:schemeClr val="lt1"/>
                </a:solidFill>
                <a:latin typeface="Oswald"/>
                <a:ea typeface="Oswald"/>
                <a:cs typeface="Oswald"/>
                <a:sym typeface="Oswald"/>
              </a:rPr>
              <a:t>This can come in the form of sports drinks, protein powders/bars, energy gels, fruit or other solid foods</a:t>
            </a:r>
            <a:endParaRPr sz="1800">
              <a:solidFill>
                <a:schemeClr val="lt1"/>
              </a:solidFill>
              <a:latin typeface="Oswald"/>
              <a:ea typeface="Oswald"/>
              <a:cs typeface="Oswald"/>
              <a:sym typeface="Oswald"/>
            </a:endParaRPr>
          </a:p>
          <a:p>
            <a:pPr indent="-342898" lvl="1" marL="914400" rtl="0" algn="l">
              <a:lnSpc>
                <a:spcPct val="100000"/>
              </a:lnSpc>
              <a:spcBef>
                <a:spcPts val="600"/>
              </a:spcBef>
              <a:spcAft>
                <a:spcPts val="0"/>
              </a:spcAft>
              <a:buClr>
                <a:schemeClr val="lt1"/>
              </a:buClr>
              <a:buSzPts val="1800"/>
              <a:buFont typeface="Oswald"/>
              <a:buChar char="○"/>
            </a:pPr>
            <a:r>
              <a:rPr lang="en" sz="1800">
                <a:solidFill>
                  <a:schemeClr val="lt1"/>
                </a:solidFill>
                <a:latin typeface="Oswald"/>
                <a:ea typeface="Oswald"/>
                <a:cs typeface="Oswald"/>
                <a:sym typeface="Oswald"/>
              </a:rPr>
              <a:t>If you are exercising intensely for longer than two hours, especially in the heat, do not rely on water alone. This will decrease your performance and your recovery. Under these conditions, when you’re sweating a lot, go with sports drinks or add electrolytes and sodium to your water</a:t>
            </a:r>
            <a:endParaRPr sz="1500">
              <a:solidFill>
                <a:schemeClr val="lt1"/>
              </a:solidFill>
              <a:latin typeface="Oswald"/>
              <a:ea typeface="Oswald"/>
              <a:cs typeface="Oswald"/>
              <a:sym typeface="Oswald"/>
            </a:endParaRPr>
          </a:p>
          <a:p>
            <a:pPr indent="0" lvl="0" marL="0" rtl="0" algn="l">
              <a:lnSpc>
                <a:spcPct val="100000"/>
              </a:lnSpc>
              <a:spcBef>
                <a:spcPts val="0"/>
              </a:spcBef>
              <a:spcAft>
                <a:spcPts val="0"/>
              </a:spcAft>
              <a:buNone/>
            </a:pPr>
            <a:r>
              <a:t/>
            </a:r>
            <a:endParaRPr sz="1600">
              <a:solidFill>
                <a:schemeClr val="lt1"/>
              </a:solidFill>
              <a:latin typeface="Oswald"/>
              <a:ea typeface="Oswald"/>
              <a:cs typeface="Oswald"/>
              <a:sym typeface="Oswald"/>
            </a:endParaRPr>
          </a:p>
          <a:p>
            <a:pPr indent="0" lvl="0" marL="0" rtl="0" algn="l">
              <a:spcBef>
                <a:spcPts val="0"/>
              </a:spcBef>
              <a:spcAft>
                <a:spcPts val="0"/>
              </a:spcAft>
              <a:buSzPts val="1100"/>
              <a:buNone/>
            </a:pPr>
            <a:r>
              <a:t/>
            </a:r>
            <a:endParaRPr sz="1500">
              <a:solidFill>
                <a:schemeClr val="lt1"/>
              </a:solidFill>
              <a:latin typeface="Oswald"/>
              <a:ea typeface="Oswald"/>
              <a:cs typeface="Oswald"/>
              <a:sym typeface="Oswald"/>
            </a:endParaRPr>
          </a:p>
          <a:p>
            <a:pPr indent="0" lvl="0" marL="0" rtl="0" algn="l">
              <a:spcBef>
                <a:spcPts val="0"/>
              </a:spcBef>
              <a:spcAft>
                <a:spcPts val="0"/>
              </a:spcAft>
              <a:buSzPts val="1100"/>
              <a:buNone/>
            </a:pPr>
            <a:r>
              <a:t/>
            </a:r>
            <a:endParaRPr sz="1500">
              <a:solidFill>
                <a:schemeClr val="lt1"/>
              </a:solidFill>
              <a:latin typeface="Oswald"/>
              <a:ea typeface="Oswald"/>
              <a:cs typeface="Oswald"/>
              <a:sym typeface="Oswald"/>
            </a:endParaRPr>
          </a:p>
          <a:p>
            <a:pPr indent="0" lvl="0" marL="0" rtl="0" algn="l">
              <a:lnSpc>
                <a:spcPct val="100000"/>
              </a:lnSpc>
              <a:spcBef>
                <a:spcPts val="0"/>
              </a:spcBef>
              <a:spcAft>
                <a:spcPts val="0"/>
              </a:spcAft>
              <a:buSzPts val="1100"/>
              <a:buNone/>
            </a:pPr>
            <a:r>
              <a:t/>
            </a:r>
            <a:endParaRPr>
              <a:solidFill>
                <a:schemeClr val="lt1"/>
              </a:solidFill>
              <a:latin typeface="Oswald"/>
              <a:ea typeface="Oswald"/>
              <a:cs typeface="Oswald"/>
              <a:sym typeface="Oswald"/>
            </a:endParaRPr>
          </a:p>
          <a:p>
            <a:pPr indent="0" lvl="0" marL="0" rtl="0" algn="l">
              <a:lnSpc>
                <a:spcPct val="100000"/>
              </a:lnSpc>
              <a:spcBef>
                <a:spcPts val="800"/>
              </a:spcBef>
              <a:spcAft>
                <a:spcPts val="0"/>
              </a:spcAft>
              <a:buSzPts val="1100"/>
              <a:buNone/>
            </a:pPr>
            <a:r>
              <a:t/>
            </a:r>
            <a:endParaRPr>
              <a:solidFill>
                <a:schemeClr val="lt1"/>
              </a:solidFill>
              <a:latin typeface="Oswald"/>
              <a:ea typeface="Oswald"/>
              <a:cs typeface="Oswald"/>
              <a:sym typeface="Oswald"/>
            </a:endParaRPr>
          </a:p>
          <a:p>
            <a:pPr indent="0" lvl="0" marL="0" rtl="0" algn="l">
              <a:lnSpc>
                <a:spcPct val="100000"/>
              </a:lnSpc>
              <a:spcBef>
                <a:spcPts val="800"/>
              </a:spcBef>
              <a:spcAft>
                <a:spcPts val="0"/>
              </a:spcAft>
              <a:buSzPts val="1100"/>
              <a:buNone/>
            </a:pPr>
            <a:r>
              <a:t/>
            </a:r>
            <a:endParaRPr sz="1600">
              <a:solidFill>
                <a:schemeClr val="lt1"/>
              </a:solidFill>
              <a:latin typeface="Oswald Light"/>
              <a:ea typeface="Oswald Light"/>
              <a:cs typeface="Oswald Light"/>
              <a:sym typeface="Oswald Light"/>
            </a:endParaRPr>
          </a:p>
          <a:p>
            <a:pPr indent="0" lvl="0" marL="0" rtl="0" algn="l">
              <a:lnSpc>
                <a:spcPct val="100000"/>
              </a:lnSpc>
              <a:spcBef>
                <a:spcPts val="0"/>
              </a:spcBef>
              <a:spcAft>
                <a:spcPts val="0"/>
              </a:spcAft>
              <a:buSzPts val="1100"/>
              <a:buNone/>
            </a:pPr>
            <a:r>
              <a:t/>
            </a:r>
            <a:endParaRPr sz="1700">
              <a:solidFill>
                <a:schemeClr val="lt1"/>
              </a:solidFill>
              <a:latin typeface="Oswald Light"/>
              <a:ea typeface="Oswald Light"/>
              <a:cs typeface="Oswald Light"/>
              <a:sym typeface="Oswald Light"/>
            </a:endParaRPr>
          </a:p>
          <a:p>
            <a:pPr indent="0" lvl="0" marL="0" rtl="0" algn="l">
              <a:lnSpc>
                <a:spcPct val="95000"/>
              </a:lnSpc>
              <a:spcBef>
                <a:spcPts val="0"/>
              </a:spcBef>
              <a:spcAft>
                <a:spcPts val="1200"/>
              </a:spcAft>
              <a:buSzPts val="523"/>
              <a:buNone/>
            </a:pPr>
            <a:r>
              <a:t/>
            </a:r>
            <a:endParaRPr sz="855"/>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5"/>
                                        </p:tgtEl>
                                        <p:attrNameLst>
                                          <p:attrName>style.visibility</p:attrName>
                                        </p:attrNameLst>
                                      </p:cBhvr>
                                      <p:to>
                                        <p:strVal val="visible"/>
                                      </p:to>
                                    </p:set>
                                    <p:animEffect filter="fade" transition="in">
                                      <p:cBhvr>
                                        <p:cTn dur="1000"/>
                                        <p:tgtEl>
                                          <p:spTgt spid="18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C232"/>
        </a:solidFill>
      </p:bgPr>
    </p:bg>
    <p:spTree>
      <p:nvGrpSpPr>
        <p:cNvPr id="189" name="Shape 189"/>
        <p:cNvGrpSpPr/>
        <p:nvPr/>
      </p:nvGrpSpPr>
      <p:grpSpPr>
        <a:xfrm>
          <a:off x="0" y="0"/>
          <a:ext cx="0" cy="0"/>
          <a:chOff x="0" y="0"/>
          <a:chExt cx="0" cy="0"/>
        </a:xfrm>
      </p:grpSpPr>
      <p:sp>
        <p:nvSpPr>
          <p:cNvPr id="190" name="Google Shape;190;p3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swald"/>
                <a:ea typeface="Oswald"/>
                <a:cs typeface="Oswald"/>
                <a:sym typeface="Oswald"/>
              </a:rPr>
              <a:t>Post Workout Nutrition</a:t>
            </a:r>
            <a:endParaRPr>
              <a:latin typeface="Oswald"/>
              <a:ea typeface="Oswald"/>
              <a:cs typeface="Oswald"/>
              <a:sym typeface="Oswald"/>
            </a:endParaRPr>
          </a:p>
        </p:txBody>
      </p:sp>
      <p:sp>
        <p:nvSpPr>
          <p:cNvPr id="191" name="Google Shape;191;p31"/>
          <p:cNvSpPr txBox="1"/>
          <p:nvPr>
            <p:ph idx="1" type="body"/>
          </p:nvPr>
        </p:nvSpPr>
        <p:spPr>
          <a:xfrm>
            <a:off x="311100" y="941525"/>
            <a:ext cx="6197700" cy="3944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800">
                <a:solidFill>
                  <a:schemeClr val="lt1"/>
                </a:solidFill>
                <a:latin typeface="Oswald"/>
                <a:ea typeface="Oswald"/>
                <a:cs typeface="Oswald"/>
                <a:sym typeface="Oswald"/>
              </a:rPr>
              <a:t>A 2:1 ratio of carbs to protein post workout will help you recover, rehydrate, refuel, build muscle and improve future performance</a:t>
            </a:r>
            <a:endParaRPr sz="1800">
              <a:solidFill>
                <a:schemeClr val="lt1"/>
              </a:solidFill>
              <a:latin typeface="Oswald"/>
              <a:ea typeface="Oswald"/>
              <a:cs typeface="Oswald"/>
              <a:sym typeface="Oswald"/>
            </a:endParaRPr>
          </a:p>
          <a:p>
            <a:pPr indent="0" lvl="0" marL="0" rtl="0" algn="l">
              <a:lnSpc>
                <a:spcPct val="100000"/>
              </a:lnSpc>
              <a:spcBef>
                <a:spcPts val="0"/>
              </a:spcBef>
              <a:spcAft>
                <a:spcPts val="0"/>
              </a:spcAft>
              <a:buNone/>
            </a:pPr>
            <a:r>
              <a:t/>
            </a:r>
            <a:endParaRPr>
              <a:solidFill>
                <a:schemeClr val="lt1"/>
              </a:solidFill>
              <a:latin typeface="Oswald"/>
              <a:ea typeface="Oswald"/>
              <a:cs typeface="Oswald"/>
              <a:sym typeface="Oswald"/>
            </a:endParaRPr>
          </a:p>
          <a:p>
            <a:pPr indent="-342898" lvl="1" marL="914400" rtl="0" algn="l">
              <a:lnSpc>
                <a:spcPct val="100000"/>
              </a:lnSpc>
              <a:spcBef>
                <a:spcPts val="600"/>
              </a:spcBef>
              <a:spcAft>
                <a:spcPts val="0"/>
              </a:spcAft>
              <a:buClr>
                <a:schemeClr val="lt1"/>
              </a:buClr>
              <a:buSzPts val="1800"/>
              <a:buFont typeface="Oswald"/>
              <a:buChar char="○"/>
            </a:pPr>
            <a:r>
              <a:rPr lang="en" sz="1800">
                <a:solidFill>
                  <a:schemeClr val="lt1"/>
                </a:solidFill>
                <a:latin typeface="Oswald"/>
                <a:ea typeface="Oswald"/>
                <a:cs typeface="Oswald"/>
                <a:sym typeface="Oswald"/>
              </a:rPr>
              <a:t>Most athletes can benefit from 0.5g per lb of body weight for post workout carb intake from whole foods such as grains (rice, oats), starchy vegetables (potatoes, yams) and fruit (apples, bananas) </a:t>
            </a:r>
            <a:endParaRPr sz="1800">
              <a:solidFill>
                <a:schemeClr val="lt1"/>
              </a:solidFill>
              <a:latin typeface="Oswald"/>
              <a:ea typeface="Oswald"/>
              <a:cs typeface="Oswald"/>
              <a:sym typeface="Oswald"/>
            </a:endParaRPr>
          </a:p>
          <a:p>
            <a:pPr indent="-342898" lvl="1" marL="914400" rtl="0" algn="l">
              <a:lnSpc>
                <a:spcPct val="100000"/>
              </a:lnSpc>
              <a:spcBef>
                <a:spcPts val="600"/>
              </a:spcBef>
              <a:spcAft>
                <a:spcPts val="0"/>
              </a:spcAft>
              <a:buClr>
                <a:schemeClr val="lt1"/>
              </a:buClr>
              <a:buSzPts val="1800"/>
              <a:buFont typeface="Oswald"/>
              <a:buChar char="○"/>
            </a:pPr>
            <a:r>
              <a:rPr lang="en" sz="1800">
                <a:solidFill>
                  <a:schemeClr val="lt1"/>
                </a:solidFill>
                <a:latin typeface="Oswald"/>
                <a:ea typeface="Oswald"/>
                <a:cs typeface="Oswald"/>
                <a:sym typeface="Oswald"/>
              </a:rPr>
              <a:t>Eating protein after exercise prevents protein breakdown and stimulates synthesis, leading to increased or maintained muscle tissue. </a:t>
            </a:r>
            <a:endParaRPr sz="1800">
              <a:solidFill>
                <a:schemeClr val="lt1"/>
              </a:solidFill>
              <a:latin typeface="Oswald"/>
              <a:ea typeface="Oswald"/>
              <a:cs typeface="Oswald"/>
              <a:sym typeface="Oswald"/>
            </a:endParaRPr>
          </a:p>
          <a:p>
            <a:pPr indent="-342898" lvl="1" marL="914400" rtl="0" algn="l">
              <a:lnSpc>
                <a:spcPct val="100000"/>
              </a:lnSpc>
              <a:spcBef>
                <a:spcPts val="600"/>
              </a:spcBef>
              <a:spcAft>
                <a:spcPts val="0"/>
              </a:spcAft>
              <a:buClr>
                <a:schemeClr val="lt1"/>
              </a:buClr>
              <a:buSzPts val="1800"/>
              <a:buFont typeface="Oswald"/>
              <a:buChar char="○"/>
            </a:pPr>
            <a:r>
              <a:rPr lang="en" sz="1800">
                <a:solidFill>
                  <a:schemeClr val="lt1"/>
                </a:solidFill>
                <a:latin typeface="Oswald"/>
                <a:ea typeface="Oswald"/>
                <a:cs typeface="Oswald"/>
                <a:sym typeface="Oswald"/>
              </a:rPr>
              <a:t>For most young athletes this will be around 25-35g of protein and 50-70g of carbohydrates </a:t>
            </a:r>
            <a:endParaRPr sz="1800">
              <a:solidFill>
                <a:schemeClr val="lt1"/>
              </a:solidFill>
              <a:latin typeface="Oswald"/>
              <a:ea typeface="Oswald"/>
              <a:cs typeface="Oswald"/>
              <a:sym typeface="Oswald"/>
            </a:endParaRPr>
          </a:p>
          <a:p>
            <a:pPr indent="0" lvl="0" marL="0" rtl="0" algn="l">
              <a:spcBef>
                <a:spcPts val="0"/>
              </a:spcBef>
              <a:spcAft>
                <a:spcPts val="0"/>
              </a:spcAft>
              <a:buSzPts val="1100"/>
              <a:buNone/>
            </a:pPr>
            <a:r>
              <a:t/>
            </a:r>
            <a:endParaRPr sz="1500">
              <a:solidFill>
                <a:schemeClr val="lt1"/>
              </a:solidFill>
              <a:latin typeface="Oswald"/>
              <a:ea typeface="Oswald"/>
              <a:cs typeface="Oswald"/>
              <a:sym typeface="Oswald"/>
            </a:endParaRPr>
          </a:p>
          <a:p>
            <a:pPr indent="0" lvl="0" marL="0" rtl="0" algn="l">
              <a:spcBef>
                <a:spcPts val="0"/>
              </a:spcBef>
              <a:spcAft>
                <a:spcPts val="0"/>
              </a:spcAft>
              <a:buSzPts val="1100"/>
              <a:buNone/>
            </a:pPr>
            <a:r>
              <a:t/>
            </a:r>
            <a:endParaRPr sz="1500">
              <a:solidFill>
                <a:schemeClr val="lt1"/>
              </a:solidFill>
              <a:latin typeface="Oswald"/>
              <a:ea typeface="Oswald"/>
              <a:cs typeface="Oswald"/>
              <a:sym typeface="Oswald"/>
            </a:endParaRPr>
          </a:p>
          <a:p>
            <a:pPr indent="0" lvl="0" marL="0" rtl="0" algn="l">
              <a:lnSpc>
                <a:spcPct val="100000"/>
              </a:lnSpc>
              <a:spcBef>
                <a:spcPts val="0"/>
              </a:spcBef>
              <a:spcAft>
                <a:spcPts val="0"/>
              </a:spcAft>
              <a:buSzPts val="1100"/>
              <a:buNone/>
            </a:pPr>
            <a:r>
              <a:t/>
            </a:r>
            <a:endParaRPr>
              <a:solidFill>
                <a:schemeClr val="lt1"/>
              </a:solidFill>
              <a:latin typeface="Oswald"/>
              <a:ea typeface="Oswald"/>
              <a:cs typeface="Oswald"/>
              <a:sym typeface="Oswald"/>
            </a:endParaRPr>
          </a:p>
          <a:p>
            <a:pPr indent="0" lvl="0" marL="0" rtl="0" algn="l">
              <a:lnSpc>
                <a:spcPct val="100000"/>
              </a:lnSpc>
              <a:spcBef>
                <a:spcPts val="800"/>
              </a:spcBef>
              <a:spcAft>
                <a:spcPts val="0"/>
              </a:spcAft>
              <a:buSzPts val="1100"/>
              <a:buNone/>
            </a:pPr>
            <a:r>
              <a:t/>
            </a:r>
            <a:endParaRPr>
              <a:solidFill>
                <a:schemeClr val="lt1"/>
              </a:solidFill>
              <a:latin typeface="Oswald"/>
              <a:ea typeface="Oswald"/>
              <a:cs typeface="Oswald"/>
              <a:sym typeface="Oswald"/>
            </a:endParaRPr>
          </a:p>
          <a:p>
            <a:pPr indent="0" lvl="0" marL="0" rtl="0" algn="l">
              <a:lnSpc>
                <a:spcPct val="100000"/>
              </a:lnSpc>
              <a:spcBef>
                <a:spcPts val="800"/>
              </a:spcBef>
              <a:spcAft>
                <a:spcPts val="0"/>
              </a:spcAft>
              <a:buSzPts val="1100"/>
              <a:buNone/>
            </a:pPr>
            <a:r>
              <a:t/>
            </a:r>
            <a:endParaRPr sz="1600">
              <a:solidFill>
                <a:schemeClr val="lt1"/>
              </a:solidFill>
              <a:latin typeface="Oswald Light"/>
              <a:ea typeface="Oswald Light"/>
              <a:cs typeface="Oswald Light"/>
              <a:sym typeface="Oswald Light"/>
            </a:endParaRPr>
          </a:p>
          <a:p>
            <a:pPr indent="0" lvl="0" marL="0" rtl="0" algn="l">
              <a:lnSpc>
                <a:spcPct val="100000"/>
              </a:lnSpc>
              <a:spcBef>
                <a:spcPts val="0"/>
              </a:spcBef>
              <a:spcAft>
                <a:spcPts val="0"/>
              </a:spcAft>
              <a:buSzPts val="1100"/>
              <a:buNone/>
            </a:pPr>
            <a:r>
              <a:t/>
            </a:r>
            <a:endParaRPr sz="1700">
              <a:solidFill>
                <a:schemeClr val="lt1"/>
              </a:solidFill>
              <a:latin typeface="Oswald Light"/>
              <a:ea typeface="Oswald Light"/>
              <a:cs typeface="Oswald Light"/>
              <a:sym typeface="Oswald Light"/>
            </a:endParaRPr>
          </a:p>
          <a:p>
            <a:pPr indent="0" lvl="0" marL="0" rtl="0" algn="l">
              <a:lnSpc>
                <a:spcPct val="95000"/>
              </a:lnSpc>
              <a:spcBef>
                <a:spcPts val="0"/>
              </a:spcBef>
              <a:spcAft>
                <a:spcPts val="1200"/>
              </a:spcAft>
              <a:buSzPts val="523"/>
              <a:buNone/>
            </a:pPr>
            <a:r>
              <a:t/>
            </a:r>
            <a:endParaRPr sz="855"/>
          </a:p>
        </p:txBody>
      </p:sp>
      <p:pic>
        <p:nvPicPr>
          <p:cNvPr descr="Screen Shot 2016-06-20 at 4.15.09 PM.png" id="192" name="Google Shape;192;p31"/>
          <p:cNvPicPr preferRelativeResize="0"/>
          <p:nvPr/>
        </p:nvPicPr>
        <p:blipFill rotWithShape="1">
          <a:blip r:embed="rId3">
            <a:alphaModFix/>
          </a:blip>
          <a:srcRect b="6469" l="0" r="0" t="10804"/>
          <a:stretch/>
        </p:blipFill>
        <p:spPr>
          <a:xfrm>
            <a:off x="6684825" y="2512662"/>
            <a:ext cx="2320701" cy="1322750"/>
          </a:xfrm>
          <a:prstGeom prst="rect">
            <a:avLst/>
          </a:prstGeom>
          <a:noFill/>
          <a:ln>
            <a:noFill/>
          </a:ln>
        </p:spPr>
      </p:pic>
      <p:pic>
        <p:nvPicPr>
          <p:cNvPr descr="Screen Shot 2016-06-20 at 4.14.47 PM.png" id="193" name="Google Shape;193;p31"/>
          <p:cNvPicPr preferRelativeResize="0"/>
          <p:nvPr/>
        </p:nvPicPr>
        <p:blipFill rotWithShape="1">
          <a:blip r:embed="rId4">
            <a:alphaModFix/>
          </a:blip>
          <a:srcRect b="0" l="-3060" r="0" t="17749"/>
          <a:stretch/>
        </p:blipFill>
        <p:spPr>
          <a:xfrm>
            <a:off x="6636006" y="3835413"/>
            <a:ext cx="2389144" cy="1206475"/>
          </a:xfrm>
          <a:prstGeom prst="rect">
            <a:avLst/>
          </a:prstGeom>
          <a:noFill/>
          <a:ln>
            <a:noFill/>
          </a:ln>
        </p:spPr>
      </p:pic>
      <p:pic>
        <p:nvPicPr>
          <p:cNvPr descr="Screen Shot 2016-06-20 at 4.11.51 PM.png" id="194" name="Google Shape;194;p31"/>
          <p:cNvPicPr preferRelativeResize="0"/>
          <p:nvPr/>
        </p:nvPicPr>
        <p:blipFill rotWithShape="1">
          <a:blip r:embed="rId5">
            <a:alphaModFix/>
          </a:blip>
          <a:srcRect b="-14052" l="0" r="0" t="26171"/>
          <a:stretch/>
        </p:blipFill>
        <p:spPr>
          <a:xfrm>
            <a:off x="6686025" y="101613"/>
            <a:ext cx="2318300" cy="1322752"/>
          </a:xfrm>
          <a:prstGeom prst="rect">
            <a:avLst/>
          </a:prstGeom>
          <a:noFill/>
          <a:ln>
            <a:noFill/>
          </a:ln>
        </p:spPr>
      </p:pic>
      <p:pic>
        <p:nvPicPr>
          <p:cNvPr descr="Screen Shot 2016-06-20 at 4.19.05 PM.png" id="195" name="Google Shape;195;p31"/>
          <p:cNvPicPr preferRelativeResize="0"/>
          <p:nvPr/>
        </p:nvPicPr>
        <p:blipFill rotWithShape="1">
          <a:blip r:embed="rId6">
            <a:alphaModFix/>
          </a:blip>
          <a:srcRect b="5343" l="0" r="0" t="6775"/>
          <a:stretch/>
        </p:blipFill>
        <p:spPr>
          <a:xfrm>
            <a:off x="6684818" y="1214188"/>
            <a:ext cx="2320707" cy="13227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91"/>
                                        </p:tgtEl>
                                        <p:attrNameLst>
                                          <p:attrName>style.visibility</p:attrName>
                                        </p:attrNameLst>
                                      </p:cBhvr>
                                      <p:to>
                                        <p:strVal val="visible"/>
                                      </p:to>
                                    </p:set>
                                    <p:animEffect filter="fade" transition="in">
                                      <p:cBhvr>
                                        <p:cTn dur="1000"/>
                                        <p:tgtEl>
                                          <p:spTgt spid="19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C232"/>
        </a:solidFill>
      </p:bgPr>
    </p:bg>
    <p:spTree>
      <p:nvGrpSpPr>
        <p:cNvPr id="60" name="Shape 60"/>
        <p:cNvGrpSpPr/>
        <p:nvPr/>
      </p:nvGrpSpPr>
      <p:grpSpPr>
        <a:xfrm>
          <a:off x="0" y="0"/>
          <a:ext cx="0" cy="0"/>
          <a:chOff x="0" y="0"/>
          <a:chExt cx="0" cy="0"/>
        </a:xfrm>
      </p:grpSpPr>
      <p:sp>
        <p:nvSpPr>
          <p:cNvPr id="61" name="Google Shape;61;p14"/>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latin typeface="Oswald Medium"/>
                <a:ea typeface="Oswald Medium"/>
                <a:cs typeface="Oswald Medium"/>
                <a:sym typeface="Oswald Medium"/>
              </a:rPr>
              <a:t>Agenda</a:t>
            </a:r>
            <a:endParaRPr>
              <a:latin typeface="Oswald Medium"/>
              <a:ea typeface="Oswald Medium"/>
              <a:cs typeface="Oswald Medium"/>
              <a:sym typeface="Oswald Medium"/>
            </a:endParaRPr>
          </a:p>
        </p:txBody>
      </p:sp>
      <p:sp>
        <p:nvSpPr>
          <p:cNvPr id="62" name="Google Shape;62;p14"/>
          <p:cNvSpPr txBox="1"/>
          <p:nvPr>
            <p:ph idx="2" type="body"/>
          </p:nvPr>
        </p:nvSpPr>
        <p:spPr>
          <a:xfrm>
            <a:off x="4939500" y="724075"/>
            <a:ext cx="3837000" cy="3695100"/>
          </a:xfrm>
          <a:prstGeom prst="rect">
            <a:avLst/>
          </a:prstGeom>
          <a:solidFill>
            <a:schemeClr val="lt1"/>
          </a:solidFill>
        </p:spPr>
        <p:txBody>
          <a:bodyPr anchorCtr="0" anchor="ctr" bIns="91425" lIns="91425" spcFirstLastPara="1" rIns="91425" wrap="square" tIns="91425">
            <a:normAutofit/>
          </a:bodyPr>
          <a:lstStyle/>
          <a:p>
            <a:pPr indent="-355600" lvl="0" marL="457200" rtl="0" algn="l">
              <a:spcBef>
                <a:spcPts val="0"/>
              </a:spcBef>
              <a:spcAft>
                <a:spcPts val="0"/>
              </a:spcAft>
              <a:buClr>
                <a:schemeClr val="dk1"/>
              </a:buClr>
              <a:buSzPts val="2000"/>
              <a:buFont typeface="Oswald"/>
              <a:buChar char="●"/>
            </a:pPr>
            <a:r>
              <a:rPr lang="en" sz="2000">
                <a:solidFill>
                  <a:schemeClr val="dk1"/>
                </a:solidFill>
                <a:latin typeface="Oswald"/>
                <a:ea typeface="Oswald"/>
                <a:cs typeface="Oswald"/>
                <a:sym typeface="Oswald"/>
              </a:rPr>
              <a:t>Who we are</a:t>
            </a:r>
            <a:endParaRPr sz="2000">
              <a:solidFill>
                <a:schemeClr val="dk1"/>
              </a:solidFill>
              <a:latin typeface="Oswald"/>
              <a:ea typeface="Oswald"/>
              <a:cs typeface="Oswald"/>
              <a:sym typeface="Oswald"/>
            </a:endParaRPr>
          </a:p>
          <a:p>
            <a:pPr indent="-355600" lvl="0" marL="457200" rtl="0" algn="l">
              <a:spcBef>
                <a:spcPts val="0"/>
              </a:spcBef>
              <a:spcAft>
                <a:spcPts val="0"/>
              </a:spcAft>
              <a:buClr>
                <a:schemeClr val="dk1"/>
              </a:buClr>
              <a:buSzPts val="2000"/>
              <a:buFont typeface="Oswald"/>
              <a:buChar char="●"/>
            </a:pPr>
            <a:r>
              <a:rPr lang="en" sz="2000">
                <a:solidFill>
                  <a:schemeClr val="dk1"/>
                </a:solidFill>
                <a:latin typeface="Oswald"/>
                <a:ea typeface="Oswald"/>
                <a:cs typeface="Oswald"/>
                <a:sym typeface="Oswald"/>
              </a:rPr>
              <a:t>Why learning how to eat matters</a:t>
            </a:r>
            <a:endParaRPr sz="2000">
              <a:solidFill>
                <a:schemeClr val="dk1"/>
              </a:solidFill>
              <a:latin typeface="Oswald"/>
              <a:ea typeface="Oswald"/>
              <a:cs typeface="Oswald"/>
              <a:sym typeface="Oswald"/>
            </a:endParaRPr>
          </a:p>
          <a:p>
            <a:pPr indent="-355600" lvl="0" marL="457200" rtl="0" algn="l">
              <a:spcBef>
                <a:spcPts val="0"/>
              </a:spcBef>
              <a:spcAft>
                <a:spcPts val="0"/>
              </a:spcAft>
              <a:buClr>
                <a:schemeClr val="dk1"/>
              </a:buClr>
              <a:buSzPts val="2000"/>
              <a:buFont typeface="Oswald"/>
              <a:buChar char="●"/>
            </a:pPr>
            <a:r>
              <a:rPr lang="en" sz="2000">
                <a:solidFill>
                  <a:schemeClr val="dk1"/>
                </a:solidFill>
                <a:latin typeface="Oswald"/>
                <a:ea typeface="Oswald"/>
                <a:cs typeface="Oswald"/>
                <a:sym typeface="Oswald"/>
              </a:rPr>
              <a:t>How to eat to support your goals</a:t>
            </a:r>
            <a:endParaRPr sz="2000">
              <a:solidFill>
                <a:schemeClr val="dk1"/>
              </a:solidFill>
              <a:latin typeface="Oswald"/>
              <a:ea typeface="Oswald"/>
              <a:cs typeface="Oswald"/>
              <a:sym typeface="Oswald"/>
            </a:endParaRPr>
          </a:p>
          <a:p>
            <a:pPr indent="-355600" lvl="0" marL="457200" rtl="0" algn="l">
              <a:spcBef>
                <a:spcPts val="0"/>
              </a:spcBef>
              <a:spcAft>
                <a:spcPts val="0"/>
              </a:spcAft>
              <a:buClr>
                <a:schemeClr val="dk1"/>
              </a:buClr>
              <a:buSzPts val="2000"/>
              <a:buFont typeface="Oswald"/>
              <a:buChar char="●"/>
            </a:pPr>
            <a:r>
              <a:rPr lang="en" sz="2000">
                <a:solidFill>
                  <a:schemeClr val="dk1"/>
                </a:solidFill>
                <a:latin typeface="Oswald"/>
                <a:ea typeface="Oswald"/>
                <a:cs typeface="Oswald"/>
                <a:sym typeface="Oswald"/>
              </a:rPr>
              <a:t>Supplements </a:t>
            </a:r>
            <a:endParaRPr sz="2000">
              <a:solidFill>
                <a:schemeClr val="dk1"/>
              </a:solidFill>
              <a:latin typeface="Oswald"/>
              <a:ea typeface="Oswald"/>
              <a:cs typeface="Oswald"/>
              <a:sym typeface="Oswald"/>
            </a:endParaRPr>
          </a:p>
          <a:p>
            <a:pPr indent="-355600" lvl="0" marL="457200" rtl="0" algn="l">
              <a:spcBef>
                <a:spcPts val="0"/>
              </a:spcBef>
              <a:spcAft>
                <a:spcPts val="0"/>
              </a:spcAft>
              <a:buClr>
                <a:schemeClr val="dk1"/>
              </a:buClr>
              <a:buSzPts val="2000"/>
              <a:buFont typeface="Oswald"/>
              <a:buChar char="●"/>
            </a:pPr>
            <a:r>
              <a:rPr lang="en" sz="2000">
                <a:solidFill>
                  <a:schemeClr val="dk1"/>
                </a:solidFill>
                <a:latin typeface="Oswald"/>
                <a:ea typeface="Oswald"/>
                <a:cs typeface="Oswald"/>
                <a:sym typeface="Oswald"/>
              </a:rPr>
              <a:t>Q &amp; A</a:t>
            </a:r>
            <a:endParaRPr sz="2000">
              <a:solidFill>
                <a:schemeClr val="dk1"/>
              </a:solidFill>
              <a:latin typeface="Oswald"/>
              <a:ea typeface="Oswald"/>
              <a:cs typeface="Oswald"/>
              <a:sym typeface="Oswald"/>
            </a:endParaRPr>
          </a:p>
          <a:p>
            <a:pPr indent="0" lvl="0" marL="0" rtl="0" algn="l">
              <a:spcBef>
                <a:spcPts val="1200"/>
              </a:spcBef>
              <a:spcAft>
                <a:spcPts val="1200"/>
              </a:spcAft>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C232"/>
        </a:solidFill>
      </p:bgPr>
    </p:bg>
    <p:spTree>
      <p:nvGrpSpPr>
        <p:cNvPr id="199" name="Shape 199"/>
        <p:cNvGrpSpPr/>
        <p:nvPr/>
      </p:nvGrpSpPr>
      <p:grpSpPr>
        <a:xfrm>
          <a:off x="0" y="0"/>
          <a:ext cx="0" cy="0"/>
          <a:chOff x="0" y="0"/>
          <a:chExt cx="0" cy="0"/>
        </a:xfrm>
      </p:grpSpPr>
      <p:sp>
        <p:nvSpPr>
          <p:cNvPr id="200" name="Google Shape;200;p32"/>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swald"/>
                <a:ea typeface="Oswald"/>
                <a:cs typeface="Oswald"/>
                <a:sym typeface="Oswald"/>
              </a:rPr>
              <a:t>Post Workout Nutrition</a:t>
            </a:r>
            <a:endParaRPr>
              <a:latin typeface="Oswald"/>
              <a:ea typeface="Oswald"/>
              <a:cs typeface="Oswald"/>
              <a:sym typeface="Oswald"/>
            </a:endParaRPr>
          </a:p>
        </p:txBody>
      </p:sp>
      <p:sp>
        <p:nvSpPr>
          <p:cNvPr id="201" name="Google Shape;201;p32"/>
          <p:cNvSpPr txBox="1"/>
          <p:nvPr>
            <p:ph idx="1" type="body"/>
          </p:nvPr>
        </p:nvSpPr>
        <p:spPr>
          <a:xfrm>
            <a:off x="311100" y="941525"/>
            <a:ext cx="5742600" cy="3944100"/>
          </a:xfrm>
          <a:prstGeom prst="rect">
            <a:avLst/>
          </a:prstGeom>
        </p:spPr>
        <p:txBody>
          <a:bodyPr anchorCtr="0" anchor="t" bIns="91425" lIns="91425" spcFirstLastPara="1" rIns="91425" wrap="square" tIns="91425">
            <a:noAutofit/>
          </a:bodyPr>
          <a:lstStyle/>
          <a:p>
            <a:pPr indent="0" lvl="0" marL="0" rtl="0" algn="l">
              <a:spcBef>
                <a:spcPts val="2000"/>
              </a:spcBef>
              <a:spcAft>
                <a:spcPts val="0"/>
              </a:spcAft>
              <a:buNone/>
            </a:pPr>
            <a:r>
              <a:rPr lang="en" sz="1700">
                <a:solidFill>
                  <a:schemeClr val="lt1"/>
                </a:solidFill>
                <a:latin typeface="Oswald"/>
                <a:ea typeface="Oswald"/>
                <a:cs typeface="Oswald"/>
                <a:sym typeface="Oswald"/>
              </a:rPr>
              <a:t>Does it matter if you drink a protein shake or eat real meat? </a:t>
            </a:r>
            <a:endParaRPr sz="1700">
              <a:solidFill>
                <a:schemeClr val="lt1"/>
              </a:solidFill>
              <a:latin typeface="Oswald"/>
              <a:ea typeface="Oswald"/>
              <a:cs typeface="Oswald"/>
              <a:sym typeface="Oswald"/>
            </a:endParaRPr>
          </a:p>
          <a:p>
            <a:pPr indent="0" lvl="0" marL="0" rtl="0" algn="l">
              <a:spcBef>
                <a:spcPts val="600"/>
              </a:spcBef>
              <a:spcAft>
                <a:spcPts val="0"/>
              </a:spcAft>
              <a:buNone/>
            </a:pPr>
            <a:r>
              <a:rPr lang="en" sz="1700">
                <a:solidFill>
                  <a:schemeClr val="lt1"/>
                </a:solidFill>
                <a:latin typeface="Oswald"/>
                <a:ea typeface="Oswald"/>
                <a:cs typeface="Oswald"/>
                <a:sym typeface="Oswald"/>
              </a:rPr>
              <a:t>While there are greater health and satiety benefits to eating real food, it’s more important to ensure you are getting enough food, so choose what is most convenient for you.. For example, a shake with 25g of protein and 50g of carbs may include:</a:t>
            </a:r>
            <a:endParaRPr sz="1700">
              <a:solidFill>
                <a:schemeClr val="lt1"/>
              </a:solidFill>
              <a:latin typeface="Oswald"/>
              <a:ea typeface="Oswald"/>
              <a:cs typeface="Oswald"/>
              <a:sym typeface="Oswald"/>
            </a:endParaRPr>
          </a:p>
          <a:p>
            <a:pPr indent="-336548" lvl="3" marL="1828800" rtl="0" algn="l">
              <a:spcBef>
                <a:spcPts val="1600"/>
              </a:spcBef>
              <a:spcAft>
                <a:spcPts val="0"/>
              </a:spcAft>
              <a:buClr>
                <a:schemeClr val="lt1"/>
              </a:buClr>
              <a:buSzPts val="1700"/>
              <a:buFont typeface="Oswald"/>
              <a:buChar char="●"/>
            </a:pPr>
            <a:r>
              <a:rPr lang="en" sz="1700">
                <a:solidFill>
                  <a:schemeClr val="lt1"/>
                </a:solidFill>
                <a:latin typeface="Oswald"/>
                <a:ea typeface="Oswald"/>
                <a:cs typeface="Oswald"/>
                <a:sym typeface="Oswald"/>
              </a:rPr>
              <a:t>1 scoop of protein powder</a:t>
            </a:r>
            <a:endParaRPr sz="1700">
              <a:solidFill>
                <a:schemeClr val="lt1"/>
              </a:solidFill>
              <a:latin typeface="Oswald"/>
              <a:ea typeface="Oswald"/>
              <a:cs typeface="Oswald"/>
              <a:sym typeface="Oswald"/>
            </a:endParaRPr>
          </a:p>
          <a:p>
            <a:pPr indent="-336548" lvl="3" marL="1828800" rtl="0" algn="l">
              <a:spcBef>
                <a:spcPts val="600"/>
              </a:spcBef>
              <a:spcAft>
                <a:spcPts val="0"/>
              </a:spcAft>
              <a:buClr>
                <a:schemeClr val="lt1"/>
              </a:buClr>
              <a:buSzPts val="1700"/>
              <a:buFont typeface="Oswald"/>
              <a:buChar char="●"/>
            </a:pPr>
            <a:r>
              <a:rPr lang="en" sz="1700">
                <a:solidFill>
                  <a:schemeClr val="lt1"/>
                </a:solidFill>
                <a:latin typeface="Oswald"/>
                <a:ea typeface="Oswald"/>
                <a:cs typeface="Oswald"/>
                <a:sym typeface="Oswald"/>
              </a:rPr>
              <a:t>1 banana</a:t>
            </a:r>
            <a:endParaRPr sz="1700">
              <a:solidFill>
                <a:schemeClr val="lt1"/>
              </a:solidFill>
              <a:latin typeface="Oswald"/>
              <a:ea typeface="Oswald"/>
              <a:cs typeface="Oswald"/>
              <a:sym typeface="Oswald"/>
            </a:endParaRPr>
          </a:p>
          <a:p>
            <a:pPr indent="-336548" lvl="3" marL="1828800" rtl="0" algn="l">
              <a:spcBef>
                <a:spcPts val="600"/>
              </a:spcBef>
              <a:spcAft>
                <a:spcPts val="0"/>
              </a:spcAft>
              <a:buClr>
                <a:schemeClr val="lt1"/>
              </a:buClr>
              <a:buSzPts val="1700"/>
              <a:buFont typeface="Oswald"/>
              <a:buChar char="●"/>
            </a:pPr>
            <a:r>
              <a:rPr lang="en" sz="1700">
                <a:solidFill>
                  <a:schemeClr val="lt1"/>
                </a:solidFill>
                <a:latin typeface="Oswald"/>
                <a:ea typeface="Oswald"/>
                <a:cs typeface="Oswald"/>
                <a:sym typeface="Oswald"/>
              </a:rPr>
              <a:t>1 cup of frozen blueberries</a:t>
            </a:r>
            <a:endParaRPr sz="1700">
              <a:solidFill>
                <a:schemeClr val="lt1"/>
              </a:solidFill>
              <a:latin typeface="Oswald"/>
              <a:ea typeface="Oswald"/>
              <a:cs typeface="Oswald"/>
              <a:sym typeface="Oswald"/>
            </a:endParaRPr>
          </a:p>
          <a:p>
            <a:pPr indent="-336548" lvl="3" marL="1828800" rtl="0" algn="l">
              <a:spcBef>
                <a:spcPts val="600"/>
              </a:spcBef>
              <a:spcAft>
                <a:spcPts val="0"/>
              </a:spcAft>
              <a:buClr>
                <a:schemeClr val="lt1"/>
              </a:buClr>
              <a:buSzPts val="1700"/>
              <a:buFont typeface="Oswald"/>
              <a:buChar char="●"/>
            </a:pPr>
            <a:r>
              <a:rPr lang="en" sz="1700">
                <a:solidFill>
                  <a:schemeClr val="lt1"/>
                </a:solidFill>
                <a:latin typeface="Oswald"/>
                <a:ea typeface="Oswald"/>
                <a:cs typeface="Oswald"/>
                <a:sym typeface="Oswald"/>
              </a:rPr>
              <a:t>1 handful of spinach</a:t>
            </a:r>
            <a:endParaRPr sz="1700">
              <a:solidFill>
                <a:schemeClr val="lt1"/>
              </a:solidFill>
              <a:latin typeface="Oswald"/>
              <a:ea typeface="Oswald"/>
              <a:cs typeface="Oswald"/>
              <a:sym typeface="Oswald"/>
            </a:endParaRPr>
          </a:p>
          <a:p>
            <a:pPr indent="-336548" lvl="3" marL="1828800" rtl="0" algn="l">
              <a:spcBef>
                <a:spcPts val="600"/>
              </a:spcBef>
              <a:spcAft>
                <a:spcPts val="0"/>
              </a:spcAft>
              <a:buClr>
                <a:schemeClr val="lt1"/>
              </a:buClr>
              <a:buSzPts val="1700"/>
              <a:buFont typeface="Oswald"/>
              <a:buChar char="●"/>
            </a:pPr>
            <a:r>
              <a:rPr lang="en" sz="1700">
                <a:solidFill>
                  <a:schemeClr val="lt1"/>
                </a:solidFill>
                <a:latin typeface="Oswald"/>
                <a:ea typeface="Oswald"/>
                <a:cs typeface="Oswald"/>
                <a:sym typeface="Oswald"/>
              </a:rPr>
              <a:t>1/2 cup of uncooked rolled oats</a:t>
            </a:r>
            <a:endParaRPr sz="1700">
              <a:solidFill>
                <a:schemeClr val="lt1"/>
              </a:solidFill>
              <a:latin typeface="Oswald"/>
              <a:ea typeface="Oswald"/>
              <a:cs typeface="Oswald"/>
              <a:sym typeface="Oswald"/>
            </a:endParaRPr>
          </a:p>
          <a:p>
            <a:pPr indent="-336548" lvl="3" marL="1828800" rtl="0" algn="l">
              <a:spcBef>
                <a:spcPts val="600"/>
              </a:spcBef>
              <a:spcAft>
                <a:spcPts val="0"/>
              </a:spcAft>
              <a:buClr>
                <a:schemeClr val="lt1"/>
              </a:buClr>
              <a:buSzPts val="1700"/>
              <a:buFont typeface="Oswald"/>
              <a:buChar char="●"/>
            </a:pPr>
            <a:r>
              <a:rPr lang="en" sz="1700">
                <a:solidFill>
                  <a:schemeClr val="lt1"/>
                </a:solidFill>
                <a:latin typeface="Oswald"/>
                <a:ea typeface="Oswald"/>
                <a:cs typeface="Oswald"/>
                <a:sym typeface="Oswald"/>
              </a:rPr>
              <a:t>1 cup of dairy or non dairy milk</a:t>
            </a:r>
            <a:endParaRPr sz="1700">
              <a:solidFill>
                <a:schemeClr val="lt1"/>
              </a:solidFill>
              <a:latin typeface="Oswald"/>
              <a:ea typeface="Oswald"/>
              <a:cs typeface="Oswald"/>
              <a:sym typeface="Oswald"/>
            </a:endParaRPr>
          </a:p>
        </p:txBody>
      </p:sp>
      <p:pic>
        <p:nvPicPr>
          <p:cNvPr descr="GN_Shakes-1024x1024.jpg" id="202" name="Google Shape;202;p32"/>
          <p:cNvPicPr preferRelativeResize="0"/>
          <p:nvPr/>
        </p:nvPicPr>
        <p:blipFill rotWithShape="1">
          <a:blip r:embed="rId3">
            <a:alphaModFix/>
          </a:blip>
          <a:srcRect b="0" l="16959" r="18628" t="0"/>
          <a:stretch/>
        </p:blipFill>
        <p:spPr>
          <a:xfrm>
            <a:off x="5996825" y="247088"/>
            <a:ext cx="2994775" cy="464932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1"/>
                                        </p:tgtEl>
                                        <p:attrNameLst>
                                          <p:attrName>style.visibility</p:attrName>
                                        </p:attrNameLst>
                                      </p:cBhvr>
                                      <p:to>
                                        <p:strVal val="visible"/>
                                      </p:to>
                                    </p:set>
                                    <p:animEffect filter="fade" transition="in">
                                      <p:cBhvr>
                                        <p:cTn dur="1000"/>
                                        <p:tgtEl>
                                          <p:spTgt spid="20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C232"/>
        </a:solidFill>
      </p:bgPr>
    </p:bg>
    <p:spTree>
      <p:nvGrpSpPr>
        <p:cNvPr id="206" name="Shape 206"/>
        <p:cNvGrpSpPr/>
        <p:nvPr/>
      </p:nvGrpSpPr>
      <p:grpSpPr>
        <a:xfrm>
          <a:off x="0" y="0"/>
          <a:ext cx="0" cy="0"/>
          <a:chOff x="0" y="0"/>
          <a:chExt cx="0" cy="0"/>
        </a:xfrm>
      </p:grpSpPr>
      <p:sp>
        <p:nvSpPr>
          <p:cNvPr id="207" name="Google Shape;207;p33"/>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swald"/>
                <a:ea typeface="Oswald"/>
                <a:cs typeface="Oswald"/>
                <a:sym typeface="Oswald"/>
              </a:rPr>
              <a:t>Hydration</a:t>
            </a:r>
            <a:endParaRPr>
              <a:latin typeface="Oswald"/>
              <a:ea typeface="Oswald"/>
              <a:cs typeface="Oswald"/>
              <a:sym typeface="Oswald"/>
            </a:endParaRPr>
          </a:p>
        </p:txBody>
      </p:sp>
      <p:sp>
        <p:nvSpPr>
          <p:cNvPr id="208" name="Google Shape;208;p33"/>
          <p:cNvSpPr txBox="1"/>
          <p:nvPr>
            <p:ph idx="1" type="body"/>
          </p:nvPr>
        </p:nvSpPr>
        <p:spPr>
          <a:xfrm>
            <a:off x="387300" y="1170125"/>
            <a:ext cx="8520600" cy="3613200"/>
          </a:xfrm>
          <a:prstGeom prst="rect">
            <a:avLst/>
          </a:prstGeom>
        </p:spPr>
        <p:txBody>
          <a:bodyPr anchorCtr="0" anchor="t" bIns="91425" lIns="91425" spcFirstLastPara="1" rIns="91425" wrap="square" tIns="91425">
            <a:noAutofit/>
          </a:bodyPr>
          <a:lstStyle/>
          <a:p>
            <a:pPr indent="-347980" lvl="0" marL="457200" rtl="0" algn="l">
              <a:spcBef>
                <a:spcPts val="2000"/>
              </a:spcBef>
              <a:spcAft>
                <a:spcPts val="0"/>
              </a:spcAft>
              <a:buClr>
                <a:schemeClr val="lt1"/>
              </a:buClr>
              <a:buSzPts val="1880"/>
              <a:buFont typeface="Oswald"/>
              <a:buChar char="●"/>
            </a:pPr>
            <a:r>
              <a:rPr lang="en" sz="2200">
                <a:solidFill>
                  <a:schemeClr val="lt1"/>
                </a:solidFill>
                <a:latin typeface="Oswald"/>
                <a:ea typeface="Oswald"/>
                <a:cs typeface="Oswald"/>
                <a:sym typeface="Oswald"/>
              </a:rPr>
              <a:t>How much water you should drink with exercise can vary depending on many variables such as the length of the activity, heat and humidity, intensity of the practice or game </a:t>
            </a:r>
            <a:endParaRPr>
              <a:solidFill>
                <a:schemeClr val="lt1"/>
              </a:solidFill>
              <a:latin typeface="Oswald"/>
              <a:ea typeface="Oswald"/>
              <a:cs typeface="Oswald"/>
              <a:sym typeface="Oswald"/>
            </a:endParaRPr>
          </a:p>
          <a:p>
            <a:pPr indent="-342898" lvl="1" marL="914400" rtl="0" algn="l">
              <a:spcBef>
                <a:spcPts val="1600"/>
              </a:spcBef>
              <a:spcAft>
                <a:spcPts val="0"/>
              </a:spcAft>
              <a:buClr>
                <a:schemeClr val="lt1"/>
              </a:buClr>
              <a:buSzPts val="1800"/>
              <a:buFont typeface="Oswald"/>
              <a:buChar char="○"/>
            </a:pPr>
            <a:r>
              <a:rPr lang="en" sz="2000">
                <a:solidFill>
                  <a:schemeClr val="lt1"/>
                </a:solidFill>
                <a:latin typeface="Oswald"/>
                <a:ea typeface="Oswald"/>
                <a:cs typeface="Oswald"/>
                <a:sym typeface="Oswald"/>
              </a:rPr>
              <a:t>In general, you should drink 2-4 liters of water (8-16 glasses per day)</a:t>
            </a:r>
            <a:endParaRPr>
              <a:solidFill>
                <a:schemeClr val="lt1"/>
              </a:solidFill>
              <a:latin typeface="Oswald"/>
              <a:ea typeface="Oswald"/>
              <a:cs typeface="Oswald"/>
              <a:sym typeface="Oswald"/>
            </a:endParaRPr>
          </a:p>
          <a:p>
            <a:pPr indent="-342898" lvl="1" marL="914400" rtl="0" algn="l">
              <a:spcBef>
                <a:spcPts val="600"/>
              </a:spcBef>
              <a:spcAft>
                <a:spcPts val="0"/>
              </a:spcAft>
              <a:buClr>
                <a:schemeClr val="lt1"/>
              </a:buClr>
              <a:buSzPts val="1800"/>
              <a:buFont typeface="Oswald"/>
              <a:buChar char="○"/>
            </a:pPr>
            <a:r>
              <a:rPr lang="en" sz="2000">
                <a:solidFill>
                  <a:schemeClr val="lt1"/>
                </a:solidFill>
                <a:latin typeface="Oswald"/>
                <a:ea typeface="Oswald"/>
                <a:cs typeface="Oswald"/>
                <a:sym typeface="Oswald"/>
              </a:rPr>
              <a:t>Before Exercise: 2 glasses within the 2hr period prior to exercise</a:t>
            </a:r>
            <a:endParaRPr>
              <a:solidFill>
                <a:schemeClr val="lt1"/>
              </a:solidFill>
              <a:latin typeface="Oswald"/>
              <a:ea typeface="Oswald"/>
              <a:cs typeface="Oswald"/>
              <a:sym typeface="Oswald"/>
            </a:endParaRPr>
          </a:p>
          <a:p>
            <a:pPr indent="-342898" lvl="1" marL="914400" rtl="0" algn="l">
              <a:spcBef>
                <a:spcPts val="600"/>
              </a:spcBef>
              <a:spcAft>
                <a:spcPts val="0"/>
              </a:spcAft>
              <a:buClr>
                <a:schemeClr val="lt1"/>
              </a:buClr>
              <a:buSzPts val="1800"/>
              <a:buFont typeface="Oswald"/>
              <a:buChar char="○"/>
            </a:pPr>
            <a:r>
              <a:rPr lang="en" sz="2000">
                <a:solidFill>
                  <a:schemeClr val="lt1"/>
                </a:solidFill>
                <a:latin typeface="Oswald"/>
                <a:ea typeface="Oswald"/>
                <a:cs typeface="Oswald"/>
                <a:sym typeface="Oswald"/>
              </a:rPr>
              <a:t>During Exercise: 0.5-1 glass every 15-20 minutes during exercise</a:t>
            </a:r>
            <a:endParaRPr>
              <a:solidFill>
                <a:schemeClr val="lt1"/>
              </a:solidFill>
              <a:latin typeface="Oswald"/>
              <a:ea typeface="Oswald"/>
              <a:cs typeface="Oswald"/>
              <a:sym typeface="Oswald"/>
            </a:endParaRPr>
          </a:p>
          <a:p>
            <a:pPr indent="-342898" lvl="1" marL="914400" rtl="0" algn="l">
              <a:spcBef>
                <a:spcPts val="600"/>
              </a:spcBef>
              <a:spcAft>
                <a:spcPts val="0"/>
              </a:spcAft>
              <a:buClr>
                <a:schemeClr val="lt1"/>
              </a:buClr>
              <a:buSzPts val="1800"/>
              <a:buFont typeface="Oswald"/>
              <a:buChar char="○"/>
            </a:pPr>
            <a:r>
              <a:rPr lang="en" sz="2000">
                <a:solidFill>
                  <a:schemeClr val="lt1"/>
                </a:solidFill>
                <a:latin typeface="Oswald"/>
                <a:ea typeface="Oswald"/>
                <a:cs typeface="Oswald"/>
                <a:sym typeface="Oswald"/>
              </a:rPr>
              <a:t>Post Exercise: Replace 3 glasses for every 1 lb of body weight lost during exercise</a:t>
            </a:r>
            <a:endParaRPr sz="2100">
              <a:solidFill>
                <a:schemeClr val="lt1"/>
              </a:solidFill>
              <a:latin typeface="Oswald"/>
              <a:ea typeface="Oswald"/>
              <a:cs typeface="Oswald"/>
              <a:sym typeface="Oswald"/>
            </a:endParaRPr>
          </a:p>
          <a:p>
            <a:pPr indent="0" lvl="0" marL="0" rtl="0" algn="l">
              <a:lnSpc>
                <a:spcPct val="100000"/>
              </a:lnSpc>
              <a:spcBef>
                <a:spcPts val="1600"/>
              </a:spcBef>
              <a:spcAft>
                <a:spcPts val="0"/>
              </a:spcAft>
              <a:buNone/>
            </a:pPr>
            <a:r>
              <a:t/>
            </a:r>
            <a:endParaRPr sz="1600">
              <a:solidFill>
                <a:schemeClr val="lt1"/>
              </a:solidFill>
              <a:latin typeface="Oswald"/>
              <a:ea typeface="Oswald"/>
              <a:cs typeface="Oswald"/>
              <a:sym typeface="Oswald"/>
            </a:endParaRPr>
          </a:p>
          <a:p>
            <a:pPr indent="0" lvl="0" marL="0" rtl="0" algn="l">
              <a:spcBef>
                <a:spcPts val="0"/>
              </a:spcBef>
              <a:spcAft>
                <a:spcPts val="0"/>
              </a:spcAft>
              <a:buSzPts val="1100"/>
              <a:buNone/>
            </a:pPr>
            <a:r>
              <a:t/>
            </a:r>
            <a:endParaRPr sz="1500">
              <a:solidFill>
                <a:schemeClr val="lt1"/>
              </a:solidFill>
              <a:latin typeface="Oswald"/>
              <a:ea typeface="Oswald"/>
              <a:cs typeface="Oswald"/>
              <a:sym typeface="Oswald"/>
            </a:endParaRPr>
          </a:p>
          <a:p>
            <a:pPr indent="0" lvl="0" marL="0" rtl="0" algn="l">
              <a:spcBef>
                <a:spcPts val="0"/>
              </a:spcBef>
              <a:spcAft>
                <a:spcPts val="0"/>
              </a:spcAft>
              <a:buSzPts val="1100"/>
              <a:buNone/>
            </a:pPr>
            <a:r>
              <a:t/>
            </a:r>
            <a:endParaRPr sz="1500">
              <a:solidFill>
                <a:schemeClr val="lt1"/>
              </a:solidFill>
              <a:latin typeface="Oswald"/>
              <a:ea typeface="Oswald"/>
              <a:cs typeface="Oswald"/>
              <a:sym typeface="Oswald"/>
            </a:endParaRPr>
          </a:p>
          <a:p>
            <a:pPr indent="0" lvl="0" marL="0" rtl="0" algn="l">
              <a:lnSpc>
                <a:spcPct val="100000"/>
              </a:lnSpc>
              <a:spcBef>
                <a:spcPts val="0"/>
              </a:spcBef>
              <a:spcAft>
                <a:spcPts val="0"/>
              </a:spcAft>
              <a:buSzPts val="1100"/>
              <a:buNone/>
            </a:pPr>
            <a:r>
              <a:t/>
            </a:r>
            <a:endParaRPr>
              <a:solidFill>
                <a:schemeClr val="lt1"/>
              </a:solidFill>
              <a:latin typeface="Oswald"/>
              <a:ea typeface="Oswald"/>
              <a:cs typeface="Oswald"/>
              <a:sym typeface="Oswald"/>
            </a:endParaRPr>
          </a:p>
          <a:p>
            <a:pPr indent="0" lvl="0" marL="0" rtl="0" algn="l">
              <a:lnSpc>
                <a:spcPct val="100000"/>
              </a:lnSpc>
              <a:spcBef>
                <a:spcPts val="800"/>
              </a:spcBef>
              <a:spcAft>
                <a:spcPts val="0"/>
              </a:spcAft>
              <a:buSzPts val="1100"/>
              <a:buNone/>
            </a:pPr>
            <a:r>
              <a:t/>
            </a:r>
            <a:endParaRPr>
              <a:solidFill>
                <a:schemeClr val="lt1"/>
              </a:solidFill>
              <a:latin typeface="Oswald"/>
              <a:ea typeface="Oswald"/>
              <a:cs typeface="Oswald"/>
              <a:sym typeface="Oswald"/>
            </a:endParaRPr>
          </a:p>
          <a:p>
            <a:pPr indent="0" lvl="0" marL="0" rtl="0" algn="l">
              <a:lnSpc>
                <a:spcPct val="100000"/>
              </a:lnSpc>
              <a:spcBef>
                <a:spcPts val="800"/>
              </a:spcBef>
              <a:spcAft>
                <a:spcPts val="0"/>
              </a:spcAft>
              <a:buSzPts val="1100"/>
              <a:buNone/>
            </a:pPr>
            <a:r>
              <a:t/>
            </a:r>
            <a:endParaRPr sz="1600">
              <a:solidFill>
                <a:schemeClr val="lt1"/>
              </a:solidFill>
              <a:latin typeface="Oswald Light"/>
              <a:ea typeface="Oswald Light"/>
              <a:cs typeface="Oswald Light"/>
              <a:sym typeface="Oswald Light"/>
            </a:endParaRPr>
          </a:p>
          <a:p>
            <a:pPr indent="0" lvl="0" marL="0" rtl="0" algn="l">
              <a:lnSpc>
                <a:spcPct val="100000"/>
              </a:lnSpc>
              <a:spcBef>
                <a:spcPts val="0"/>
              </a:spcBef>
              <a:spcAft>
                <a:spcPts val="0"/>
              </a:spcAft>
              <a:buSzPts val="1100"/>
              <a:buNone/>
            </a:pPr>
            <a:r>
              <a:t/>
            </a:r>
            <a:endParaRPr sz="1700">
              <a:solidFill>
                <a:schemeClr val="lt1"/>
              </a:solidFill>
              <a:latin typeface="Oswald Light"/>
              <a:ea typeface="Oswald Light"/>
              <a:cs typeface="Oswald Light"/>
              <a:sym typeface="Oswald Light"/>
            </a:endParaRPr>
          </a:p>
          <a:p>
            <a:pPr indent="0" lvl="0" marL="0" rtl="0" algn="l">
              <a:lnSpc>
                <a:spcPct val="95000"/>
              </a:lnSpc>
              <a:spcBef>
                <a:spcPts val="0"/>
              </a:spcBef>
              <a:spcAft>
                <a:spcPts val="1200"/>
              </a:spcAft>
              <a:buSzPts val="523"/>
              <a:buNone/>
            </a:pPr>
            <a:r>
              <a:t/>
            </a:r>
            <a:endParaRPr sz="855"/>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8"/>
                                        </p:tgtEl>
                                        <p:attrNameLst>
                                          <p:attrName>style.visibility</p:attrName>
                                        </p:attrNameLst>
                                      </p:cBhvr>
                                      <p:to>
                                        <p:strVal val="visible"/>
                                      </p:to>
                                    </p:set>
                                    <p:animEffect filter="fade" transition="in">
                                      <p:cBhvr>
                                        <p:cTn dur="1000"/>
                                        <p:tgtEl>
                                          <p:spTgt spid="20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C232"/>
        </a:solidFill>
      </p:bgPr>
    </p:bg>
    <p:spTree>
      <p:nvGrpSpPr>
        <p:cNvPr id="212" name="Shape 212"/>
        <p:cNvGrpSpPr/>
        <p:nvPr/>
      </p:nvGrpSpPr>
      <p:grpSpPr>
        <a:xfrm>
          <a:off x="0" y="0"/>
          <a:ext cx="0" cy="0"/>
          <a:chOff x="0" y="0"/>
          <a:chExt cx="0" cy="0"/>
        </a:xfrm>
      </p:grpSpPr>
      <p:sp>
        <p:nvSpPr>
          <p:cNvPr id="213" name="Google Shape;213;p34"/>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swald"/>
                <a:ea typeface="Oswald"/>
                <a:cs typeface="Oswald"/>
                <a:sym typeface="Oswald"/>
              </a:rPr>
              <a:t>Supplements</a:t>
            </a:r>
            <a:endParaRPr>
              <a:latin typeface="Oswald"/>
              <a:ea typeface="Oswald"/>
              <a:cs typeface="Oswald"/>
              <a:sym typeface="Oswald"/>
            </a:endParaRPr>
          </a:p>
        </p:txBody>
      </p:sp>
      <p:sp>
        <p:nvSpPr>
          <p:cNvPr id="214" name="Google Shape;214;p34"/>
          <p:cNvSpPr txBox="1"/>
          <p:nvPr>
            <p:ph idx="1" type="body"/>
          </p:nvPr>
        </p:nvSpPr>
        <p:spPr>
          <a:xfrm>
            <a:off x="387300" y="1017725"/>
            <a:ext cx="8208000" cy="1401600"/>
          </a:xfrm>
          <a:prstGeom prst="rect">
            <a:avLst/>
          </a:prstGeom>
        </p:spPr>
        <p:txBody>
          <a:bodyPr anchorCtr="0" anchor="t" bIns="91425" lIns="91425" spcFirstLastPara="1" rIns="91425" wrap="square" tIns="91425">
            <a:noAutofit/>
          </a:bodyPr>
          <a:lstStyle/>
          <a:p>
            <a:pPr indent="0" lvl="0" marL="0" rtl="0" algn="l">
              <a:lnSpc>
                <a:spcPct val="100000"/>
              </a:lnSpc>
              <a:spcBef>
                <a:spcPts val="2000"/>
              </a:spcBef>
              <a:spcAft>
                <a:spcPts val="0"/>
              </a:spcAft>
              <a:buNone/>
            </a:pPr>
            <a:r>
              <a:rPr lang="en" sz="1600">
                <a:solidFill>
                  <a:schemeClr val="lt1"/>
                </a:solidFill>
                <a:latin typeface="Oswald"/>
                <a:ea typeface="Oswald"/>
                <a:cs typeface="Oswald"/>
                <a:sym typeface="Oswald"/>
              </a:rPr>
              <a:t>Free of common food allergens, making it an excellent choice for people who are sensitive to dairy, soy, rice or other types of protein</a:t>
            </a:r>
            <a:endParaRPr sz="1600">
              <a:solidFill>
                <a:schemeClr val="lt1"/>
              </a:solidFill>
              <a:latin typeface="Oswald"/>
              <a:ea typeface="Oswald"/>
              <a:cs typeface="Oswald"/>
              <a:sym typeface="Oswald"/>
            </a:endParaRPr>
          </a:p>
          <a:p>
            <a:pPr indent="0" lvl="0" marL="0" rtl="0" algn="l">
              <a:lnSpc>
                <a:spcPct val="100000"/>
              </a:lnSpc>
              <a:spcBef>
                <a:spcPts val="2000"/>
              </a:spcBef>
              <a:spcAft>
                <a:spcPts val="0"/>
              </a:spcAft>
              <a:buNone/>
            </a:pPr>
            <a:r>
              <a:rPr lang="en" sz="1600">
                <a:solidFill>
                  <a:schemeClr val="lt1"/>
                </a:solidFill>
                <a:latin typeface="Oswald"/>
                <a:ea typeface="Oswald"/>
                <a:cs typeface="Oswald"/>
                <a:sym typeface="Oswald"/>
              </a:rPr>
              <a:t>Contains complete proteins as well as a significant amount of collagen-specific amino acids, making it helpful in supporting connective tissue</a:t>
            </a:r>
            <a:endParaRPr sz="1600">
              <a:solidFill>
                <a:schemeClr val="lt1"/>
              </a:solidFill>
              <a:latin typeface="Oswald"/>
              <a:ea typeface="Oswald"/>
              <a:cs typeface="Oswald"/>
              <a:sym typeface="Oswald"/>
            </a:endParaRPr>
          </a:p>
          <a:p>
            <a:pPr indent="0" lvl="0" marL="0" rtl="0" algn="l">
              <a:lnSpc>
                <a:spcPct val="100000"/>
              </a:lnSpc>
              <a:spcBef>
                <a:spcPts val="2000"/>
              </a:spcBef>
              <a:spcAft>
                <a:spcPts val="0"/>
              </a:spcAft>
              <a:buNone/>
            </a:pPr>
            <a:r>
              <a:rPr lang="en" sz="1600">
                <a:solidFill>
                  <a:schemeClr val="lt1"/>
                </a:solidFill>
                <a:latin typeface="Oswald"/>
                <a:ea typeface="Oswald"/>
                <a:cs typeface="Oswald"/>
                <a:sym typeface="Oswald"/>
              </a:rPr>
              <a:t>Over 97% pure protein from beef (101.5 protein nitrogen score)</a:t>
            </a:r>
            <a:endParaRPr sz="1600">
              <a:solidFill>
                <a:schemeClr val="lt1"/>
              </a:solidFill>
              <a:latin typeface="Oswald"/>
              <a:ea typeface="Oswald"/>
              <a:cs typeface="Oswald"/>
              <a:sym typeface="Oswald"/>
            </a:endParaRPr>
          </a:p>
          <a:p>
            <a:pPr indent="0" lvl="0" marL="0" rtl="0" algn="l">
              <a:lnSpc>
                <a:spcPct val="100000"/>
              </a:lnSpc>
              <a:spcBef>
                <a:spcPts val="2000"/>
              </a:spcBef>
              <a:spcAft>
                <a:spcPts val="0"/>
              </a:spcAft>
              <a:buNone/>
            </a:pPr>
            <a:r>
              <a:rPr lang="en" sz="1600">
                <a:solidFill>
                  <a:schemeClr val="lt1"/>
                </a:solidFill>
                <a:latin typeface="Oswald"/>
                <a:ea typeface="Oswald"/>
                <a:cs typeface="Oswald"/>
                <a:sym typeface="Oswald"/>
              </a:rPr>
              <a:t>Hydrolyzes the beef protein, making it more bioavailable for improved digestion</a:t>
            </a:r>
            <a:endParaRPr sz="1600">
              <a:solidFill>
                <a:schemeClr val="lt1"/>
              </a:solidFill>
              <a:latin typeface="Oswald"/>
              <a:ea typeface="Oswald"/>
              <a:cs typeface="Oswald"/>
              <a:sym typeface="Oswald"/>
            </a:endParaRPr>
          </a:p>
          <a:p>
            <a:pPr indent="0" lvl="0" marL="0" rtl="0" algn="l">
              <a:lnSpc>
                <a:spcPct val="100000"/>
              </a:lnSpc>
              <a:spcBef>
                <a:spcPts val="2000"/>
              </a:spcBef>
              <a:spcAft>
                <a:spcPts val="0"/>
              </a:spcAft>
              <a:buNone/>
            </a:pPr>
            <a:r>
              <a:rPr lang="en" sz="1600">
                <a:solidFill>
                  <a:schemeClr val="lt1"/>
                </a:solidFill>
                <a:latin typeface="Oswald"/>
                <a:ea typeface="Oswald"/>
                <a:cs typeface="Oswald"/>
                <a:sym typeface="Oswald"/>
              </a:rPr>
              <a:t>Free of hormones</a:t>
            </a:r>
            <a:endParaRPr sz="1600">
              <a:solidFill>
                <a:schemeClr val="lt1"/>
              </a:solidFill>
              <a:latin typeface="Oswald"/>
              <a:ea typeface="Oswald"/>
              <a:cs typeface="Oswald"/>
              <a:sym typeface="Oswald"/>
            </a:endParaRPr>
          </a:p>
          <a:p>
            <a:pPr indent="0" lvl="0" marL="0" rtl="0" algn="l">
              <a:lnSpc>
                <a:spcPct val="100000"/>
              </a:lnSpc>
              <a:spcBef>
                <a:spcPts val="2000"/>
              </a:spcBef>
              <a:spcAft>
                <a:spcPts val="0"/>
              </a:spcAft>
              <a:buNone/>
            </a:pPr>
            <a:r>
              <a:rPr lang="en" sz="1600">
                <a:solidFill>
                  <a:schemeClr val="lt1"/>
                </a:solidFill>
                <a:latin typeface="Oswald"/>
                <a:ea typeface="Oswald"/>
                <a:cs typeface="Oswald"/>
                <a:sym typeface="Oswald"/>
              </a:rPr>
              <a:t>No artificial sweeteners; sweetened with the natural herb stevia</a:t>
            </a:r>
            <a:endParaRPr sz="1600">
              <a:solidFill>
                <a:schemeClr val="lt1"/>
              </a:solidFill>
              <a:latin typeface="Oswald"/>
              <a:ea typeface="Oswald"/>
              <a:cs typeface="Oswald"/>
              <a:sym typeface="Oswald"/>
            </a:endParaRPr>
          </a:p>
          <a:p>
            <a:pPr indent="0" lvl="0" marL="0" rtl="0" algn="l">
              <a:lnSpc>
                <a:spcPct val="100000"/>
              </a:lnSpc>
              <a:spcBef>
                <a:spcPts val="2000"/>
              </a:spcBef>
              <a:spcAft>
                <a:spcPts val="0"/>
              </a:spcAft>
              <a:buNone/>
            </a:pPr>
            <a:r>
              <a:rPr lang="en" sz="1600">
                <a:solidFill>
                  <a:schemeClr val="lt1"/>
                </a:solidFill>
                <a:latin typeface="Oswald"/>
                <a:ea typeface="Oswald"/>
                <a:cs typeface="Oswald"/>
                <a:sym typeface="Oswald"/>
              </a:rPr>
              <a:t>Made with non-GMO ingredients</a:t>
            </a:r>
            <a:endParaRPr sz="2600">
              <a:solidFill>
                <a:schemeClr val="lt1"/>
              </a:solidFill>
              <a:latin typeface="Oswald"/>
              <a:ea typeface="Oswald"/>
              <a:cs typeface="Oswald"/>
              <a:sym typeface="Oswald"/>
            </a:endParaRPr>
          </a:p>
          <a:p>
            <a:pPr indent="0" lvl="0" marL="0" rtl="0" algn="l">
              <a:lnSpc>
                <a:spcPct val="100000"/>
              </a:lnSpc>
              <a:spcBef>
                <a:spcPts val="0"/>
              </a:spcBef>
              <a:spcAft>
                <a:spcPts val="0"/>
              </a:spcAft>
              <a:buNone/>
            </a:pPr>
            <a:r>
              <a:t/>
            </a:r>
            <a:endParaRPr sz="1600">
              <a:solidFill>
                <a:schemeClr val="lt1"/>
              </a:solidFill>
              <a:latin typeface="Oswald"/>
              <a:ea typeface="Oswald"/>
              <a:cs typeface="Oswald"/>
              <a:sym typeface="Oswald"/>
            </a:endParaRPr>
          </a:p>
          <a:p>
            <a:pPr indent="0" lvl="0" marL="0" rtl="0" algn="l">
              <a:lnSpc>
                <a:spcPct val="100000"/>
              </a:lnSpc>
              <a:spcBef>
                <a:spcPts val="0"/>
              </a:spcBef>
              <a:spcAft>
                <a:spcPts val="0"/>
              </a:spcAft>
              <a:buSzPts val="1100"/>
              <a:buNone/>
            </a:pPr>
            <a:r>
              <a:t/>
            </a:r>
            <a:endParaRPr sz="1500">
              <a:solidFill>
                <a:schemeClr val="lt1"/>
              </a:solidFill>
              <a:latin typeface="Oswald"/>
              <a:ea typeface="Oswald"/>
              <a:cs typeface="Oswald"/>
              <a:sym typeface="Oswald"/>
            </a:endParaRPr>
          </a:p>
          <a:p>
            <a:pPr indent="0" lvl="0" marL="0" rtl="0" algn="l">
              <a:lnSpc>
                <a:spcPct val="100000"/>
              </a:lnSpc>
              <a:spcBef>
                <a:spcPts val="0"/>
              </a:spcBef>
              <a:spcAft>
                <a:spcPts val="0"/>
              </a:spcAft>
              <a:buSzPts val="1100"/>
              <a:buNone/>
            </a:pPr>
            <a:r>
              <a:t/>
            </a:r>
            <a:endParaRPr sz="1500">
              <a:solidFill>
                <a:schemeClr val="lt1"/>
              </a:solidFill>
              <a:latin typeface="Oswald"/>
              <a:ea typeface="Oswald"/>
              <a:cs typeface="Oswald"/>
              <a:sym typeface="Oswald"/>
            </a:endParaRPr>
          </a:p>
          <a:p>
            <a:pPr indent="0" lvl="0" marL="0" rtl="0" algn="l">
              <a:lnSpc>
                <a:spcPct val="100000"/>
              </a:lnSpc>
              <a:spcBef>
                <a:spcPts val="0"/>
              </a:spcBef>
              <a:spcAft>
                <a:spcPts val="0"/>
              </a:spcAft>
              <a:buSzPts val="1100"/>
              <a:buNone/>
            </a:pPr>
            <a:r>
              <a:t/>
            </a:r>
            <a:endParaRPr>
              <a:solidFill>
                <a:schemeClr val="lt1"/>
              </a:solidFill>
              <a:latin typeface="Oswald"/>
              <a:ea typeface="Oswald"/>
              <a:cs typeface="Oswald"/>
              <a:sym typeface="Oswald"/>
            </a:endParaRPr>
          </a:p>
          <a:p>
            <a:pPr indent="0" lvl="0" marL="0" rtl="0" algn="l">
              <a:lnSpc>
                <a:spcPct val="100000"/>
              </a:lnSpc>
              <a:spcBef>
                <a:spcPts val="800"/>
              </a:spcBef>
              <a:spcAft>
                <a:spcPts val="0"/>
              </a:spcAft>
              <a:buSzPts val="1100"/>
              <a:buNone/>
            </a:pPr>
            <a:r>
              <a:t/>
            </a:r>
            <a:endParaRPr>
              <a:solidFill>
                <a:schemeClr val="lt1"/>
              </a:solidFill>
              <a:latin typeface="Oswald"/>
              <a:ea typeface="Oswald"/>
              <a:cs typeface="Oswald"/>
              <a:sym typeface="Oswald"/>
            </a:endParaRPr>
          </a:p>
          <a:p>
            <a:pPr indent="0" lvl="0" marL="0" rtl="0" algn="l">
              <a:lnSpc>
                <a:spcPct val="100000"/>
              </a:lnSpc>
              <a:spcBef>
                <a:spcPts val="800"/>
              </a:spcBef>
              <a:spcAft>
                <a:spcPts val="0"/>
              </a:spcAft>
              <a:buSzPts val="1100"/>
              <a:buNone/>
            </a:pPr>
            <a:r>
              <a:t/>
            </a:r>
            <a:endParaRPr sz="1600">
              <a:solidFill>
                <a:schemeClr val="lt1"/>
              </a:solidFill>
              <a:latin typeface="Oswald Light"/>
              <a:ea typeface="Oswald Light"/>
              <a:cs typeface="Oswald Light"/>
              <a:sym typeface="Oswald Light"/>
            </a:endParaRPr>
          </a:p>
          <a:p>
            <a:pPr indent="0" lvl="0" marL="0" rtl="0" algn="l">
              <a:lnSpc>
                <a:spcPct val="100000"/>
              </a:lnSpc>
              <a:spcBef>
                <a:spcPts val="0"/>
              </a:spcBef>
              <a:spcAft>
                <a:spcPts val="0"/>
              </a:spcAft>
              <a:buSzPts val="1100"/>
              <a:buNone/>
            </a:pPr>
            <a:r>
              <a:t/>
            </a:r>
            <a:endParaRPr sz="1700">
              <a:solidFill>
                <a:schemeClr val="lt1"/>
              </a:solidFill>
              <a:latin typeface="Oswald Light"/>
              <a:ea typeface="Oswald Light"/>
              <a:cs typeface="Oswald Light"/>
              <a:sym typeface="Oswald Light"/>
            </a:endParaRPr>
          </a:p>
          <a:p>
            <a:pPr indent="0" lvl="0" marL="0" rtl="0" algn="l">
              <a:lnSpc>
                <a:spcPct val="100000"/>
              </a:lnSpc>
              <a:spcBef>
                <a:spcPts val="0"/>
              </a:spcBef>
              <a:spcAft>
                <a:spcPts val="1200"/>
              </a:spcAft>
              <a:buSzPts val="523"/>
              <a:buNone/>
            </a:pPr>
            <a:r>
              <a:t/>
            </a:r>
            <a:endParaRPr sz="855"/>
          </a:p>
        </p:txBody>
      </p:sp>
      <p:pic>
        <p:nvPicPr>
          <p:cNvPr id="215" name="Google Shape;215;p34"/>
          <p:cNvPicPr preferRelativeResize="0"/>
          <p:nvPr/>
        </p:nvPicPr>
        <p:blipFill>
          <a:blip r:embed="rId3">
            <a:alphaModFix/>
          </a:blip>
          <a:stretch>
            <a:fillRect/>
          </a:stretch>
        </p:blipFill>
        <p:spPr>
          <a:xfrm>
            <a:off x="6670125" y="2336300"/>
            <a:ext cx="2004575" cy="26492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4"/>
                                        </p:tgtEl>
                                        <p:attrNameLst>
                                          <p:attrName>style.visibility</p:attrName>
                                        </p:attrNameLst>
                                      </p:cBhvr>
                                      <p:to>
                                        <p:strVal val="visible"/>
                                      </p:to>
                                    </p:set>
                                    <p:animEffect filter="fade" transition="in">
                                      <p:cBhvr>
                                        <p:cTn dur="1000"/>
                                        <p:tgtEl>
                                          <p:spTgt spid="21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C232"/>
        </a:solidFill>
      </p:bgPr>
    </p:bg>
    <p:spTree>
      <p:nvGrpSpPr>
        <p:cNvPr id="219" name="Shape 219"/>
        <p:cNvGrpSpPr/>
        <p:nvPr/>
      </p:nvGrpSpPr>
      <p:grpSpPr>
        <a:xfrm>
          <a:off x="0" y="0"/>
          <a:ext cx="0" cy="0"/>
          <a:chOff x="0" y="0"/>
          <a:chExt cx="0" cy="0"/>
        </a:xfrm>
      </p:grpSpPr>
      <p:sp>
        <p:nvSpPr>
          <p:cNvPr id="220" name="Google Shape;220;p35"/>
          <p:cNvSpPr txBox="1"/>
          <p:nvPr>
            <p:ph type="title"/>
          </p:nvPr>
        </p:nvSpPr>
        <p:spPr>
          <a:xfrm>
            <a:off x="311700" y="5212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swald"/>
                <a:ea typeface="Oswald"/>
                <a:cs typeface="Oswald"/>
                <a:sym typeface="Oswald"/>
              </a:rPr>
              <a:t>Supplements</a:t>
            </a:r>
            <a:endParaRPr>
              <a:latin typeface="Oswald"/>
              <a:ea typeface="Oswald"/>
              <a:cs typeface="Oswald"/>
              <a:sym typeface="Oswald"/>
            </a:endParaRPr>
          </a:p>
        </p:txBody>
      </p:sp>
      <p:sp>
        <p:nvSpPr>
          <p:cNvPr id="221" name="Google Shape;221;p35"/>
          <p:cNvSpPr txBox="1"/>
          <p:nvPr>
            <p:ph idx="1" type="body"/>
          </p:nvPr>
        </p:nvSpPr>
        <p:spPr>
          <a:xfrm>
            <a:off x="463500" y="1246325"/>
            <a:ext cx="6224100" cy="140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000">
                <a:solidFill>
                  <a:schemeClr val="lt1"/>
                </a:solidFill>
                <a:latin typeface="Oswald"/>
                <a:ea typeface="Oswald"/>
                <a:cs typeface="Oswald"/>
                <a:sym typeface="Oswald"/>
              </a:rPr>
              <a:t>Fish Oil is rich in Omega-3 fatty acids (EPA &amp; DHA) which are body cannot produce. </a:t>
            </a:r>
            <a:endParaRPr sz="2000">
              <a:solidFill>
                <a:schemeClr val="lt1"/>
              </a:solidFill>
              <a:latin typeface="Oswald"/>
              <a:ea typeface="Oswald"/>
              <a:cs typeface="Oswald"/>
              <a:sym typeface="Oswald"/>
            </a:endParaRPr>
          </a:p>
          <a:p>
            <a:pPr indent="0" lvl="0" marL="0" rtl="0" algn="l">
              <a:spcBef>
                <a:spcPts val="2000"/>
              </a:spcBef>
              <a:spcAft>
                <a:spcPts val="0"/>
              </a:spcAft>
              <a:buNone/>
            </a:pPr>
            <a:r>
              <a:rPr lang="en" sz="2000">
                <a:solidFill>
                  <a:schemeClr val="lt1"/>
                </a:solidFill>
                <a:latin typeface="Oswald"/>
                <a:ea typeface="Oswald"/>
                <a:cs typeface="Oswald"/>
                <a:sym typeface="Oswald"/>
              </a:rPr>
              <a:t>Adding Omega-3s to your diet helps in the development of the brain, eyes and nerves in young athlete and  reduces inflammation from intense workouts</a:t>
            </a:r>
            <a:endParaRPr sz="2000">
              <a:solidFill>
                <a:schemeClr val="lt1"/>
              </a:solidFill>
              <a:latin typeface="Oswald"/>
              <a:ea typeface="Oswald"/>
              <a:cs typeface="Oswald"/>
              <a:sym typeface="Oswald"/>
            </a:endParaRPr>
          </a:p>
          <a:p>
            <a:pPr indent="0" lvl="0" marL="0" rtl="0" algn="l">
              <a:spcBef>
                <a:spcPts val="2000"/>
              </a:spcBef>
              <a:spcAft>
                <a:spcPts val="0"/>
              </a:spcAft>
              <a:buNone/>
            </a:pPr>
            <a:r>
              <a:rPr lang="en" sz="2000">
                <a:solidFill>
                  <a:schemeClr val="lt1"/>
                </a:solidFill>
                <a:latin typeface="Oswald"/>
                <a:ea typeface="Oswald"/>
                <a:cs typeface="Oswald"/>
                <a:sym typeface="Oswald"/>
              </a:rPr>
              <a:t>If you are not eating oily fish such as salmon, sardines and mackerel 3x a week, you should be supplementing with at least 750mg of both EPA and DHA</a:t>
            </a:r>
            <a:endParaRPr sz="1155">
              <a:solidFill>
                <a:schemeClr val="lt1"/>
              </a:solidFill>
              <a:latin typeface="Oswald"/>
              <a:ea typeface="Oswald"/>
              <a:cs typeface="Oswald"/>
              <a:sym typeface="Oswald"/>
            </a:endParaRPr>
          </a:p>
        </p:txBody>
      </p:sp>
      <p:sp>
        <p:nvSpPr>
          <p:cNvPr id="222" name="Google Shape;222;p35"/>
          <p:cNvSpPr txBox="1"/>
          <p:nvPr/>
        </p:nvSpPr>
        <p:spPr>
          <a:xfrm>
            <a:off x="463500" y="2932700"/>
            <a:ext cx="61200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Clr>
                <a:schemeClr val="dk1"/>
              </a:buClr>
              <a:buSzPts val="1100"/>
              <a:buFont typeface="Arial"/>
              <a:buNone/>
            </a:pPr>
            <a:r>
              <a:t/>
            </a:r>
            <a:endParaRPr sz="1600">
              <a:solidFill>
                <a:schemeClr val="lt1"/>
              </a:solidFill>
              <a:latin typeface="Oswald"/>
              <a:ea typeface="Oswald"/>
              <a:cs typeface="Oswald"/>
              <a:sym typeface="Oswald"/>
            </a:endParaRPr>
          </a:p>
          <a:p>
            <a:pPr indent="0" lvl="0" marL="0" rtl="0" algn="l">
              <a:spcBef>
                <a:spcPts val="0"/>
              </a:spcBef>
              <a:spcAft>
                <a:spcPts val="0"/>
              </a:spcAft>
              <a:buNone/>
            </a:pPr>
            <a:r>
              <a:t/>
            </a:r>
            <a:endParaRPr/>
          </a:p>
        </p:txBody>
      </p:sp>
      <p:pic>
        <p:nvPicPr>
          <p:cNvPr id="223" name="Google Shape;223;p35"/>
          <p:cNvPicPr preferRelativeResize="0"/>
          <p:nvPr/>
        </p:nvPicPr>
        <p:blipFill>
          <a:blip r:embed="rId3">
            <a:alphaModFix/>
          </a:blip>
          <a:stretch>
            <a:fillRect/>
          </a:stretch>
        </p:blipFill>
        <p:spPr>
          <a:xfrm>
            <a:off x="6960500" y="1352550"/>
            <a:ext cx="1733550" cy="24384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1"/>
                                        </p:tgtEl>
                                        <p:attrNameLst>
                                          <p:attrName>style.visibility</p:attrName>
                                        </p:attrNameLst>
                                      </p:cBhvr>
                                      <p:to>
                                        <p:strVal val="visible"/>
                                      </p:to>
                                    </p:set>
                                    <p:animEffect filter="fade" transition="in">
                                      <p:cBhvr>
                                        <p:cTn dur="1000"/>
                                        <p:tgtEl>
                                          <p:spTgt spid="2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C232"/>
        </a:solidFill>
      </p:bgPr>
    </p:bg>
    <p:spTree>
      <p:nvGrpSpPr>
        <p:cNvPr id="227" name="Shape 227"/>
        <p:cNvGrpSpPr/>
        <p:nvPr/>
      </p:nvGrpSpPr>
      <p:grpSpPr>
        <a:xfrm>
          <a:off x="0" y="0"/>
          <a:ext cx="0" cy="0"/>
          <a:chOff x="0" y="0"/>
          <a:chExt cx="0" cy="0"/>
        </a:xfrm>
      </p:grpSpPr>
      <p:sp>
        <p:nvSpPr>
          <p:cNvPr id="228" name="Google Shape;228;p36"/>
          <p:cNvSpPr txBox="1"/>
          <p:nvPr>
            <p:ph type="title"/>
          </p:nvPr>
        </p:nvSpPr>
        <p:spPr>
          <a:xfrm>
            <a:off x="311700" y="2926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swald"/>
                <a:ea typeface="Oswald"/>
                <a:cs typeface="Oswald"/>
                <a:sym typeface="Oswald"/>
              </a:rPr>
              <a:t>Supplements</a:t>
            </a:r>
            <a:endParaRPr>
              <a:latin typeface="Oswald"/>
              <a:ea typeface="Oswald"/>
              <a:cs typeface="Oswald"/>
              <a:sym typeface="Oswald"/>
            </a:endParaRPr>
          </a:p>
        </p:txBody>
      </p:sp>
      <p:sp>
        <p:nvSpPr>
          <p:cNvPr id="229" name="Google Shape;229;p36"/>
          <p:cNvSpPr txBox="1"/>
          <p:nvPr>
            <p:ph idx="1" type="body"/>
          </p:nvPr>
        </p:nvSpPr>
        <p:spPr>
          <a:xfrm>
            <a:off x="463500" y="1017725"/>
            <a:ext cx="5769900" cy="14016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sz="1600">
                <a:solidFill>
                  <a:schemeClr val="lt1"/>
                </a:solidFill>
                <a:latin typeface="Oswald"/>
                <a:ea typeface="Oswald"/>
                <a:cs typeface="Oswald"/>
                <a:sym typeface="Oswald"/>
              </a:rPr>
              <a:t>Vitamin D—which actually isn’t even a vitamin, it’s a hormone synthesized in the skin from sun exposure, and activated in the liver and kidneys. Even if you live in a sunny climate, if you spend the majority of your day inside, most of the population is deficient in vitamin D.</a:t>
            </a:r>
            <a:endParaRPr sz="1600">
              <a:solidFill>
                <a:schemeClr val="lt1"/>
              </a:solidFill>
              <a:latin typeface="Oswald"/>
              <a:ea typeface="Oswald"/>
              <a:cs typeface="Oswald"/>
              <a:sym typeface="Oswald"/>
            </a:endParaRPr>
          </a:p>
          <a:p>
            <a:pPr indent="0" lvl="0" marL="0" rtl="0" algn="l">
              <a:lnSpc>
                <a:spcPct val="100000"/>
              </a:lnSpc>
              <a:spcBef>
                <a:spcPts val="0"/>
              </a:spcBef>
              <a:spcAft>
                <a:spcPts val="0"/>
              </a:spcAft>
              <a:buSzPts val="1100"/>
              <a:buNone/>
            </a:pPr>
            <a:r>
              <a:t/>
            </a:r>
            <a:endParaRPr sz="1600">
              <a:solidFill>
                <a:schemeClr val="lt1"/>
              </a:solidFill>
              <a:latin typeface="Oswald"/>
              <a:ea typeface="Oswald"/>
              <a:cs typeface="Oswald"/>
              <a:sym typeface="Oswald"/>
            </a:endParaRPr>
          </a:p>
          <a:p>
            <a:pPr indent="0" lvl="0" marL="0" rtl="0" algn="l">
              <a:lnSpc>
                <a:spcPct val="100000"/>
              </a:lnSpc>
              <a:spcBef>
                <a:spcPts val="0"/>
              </a:spcBef>
              <a:spcAft>
                <a:spcPts val="0"/>
              </a:spcAft>
              <a:buSzPts val="1100"/>
              <a:buNone/>
            </a:pPr>
            <a:r>
              <a:rPr lang="en" sz="1600">
                <a:solidFill>
                  <a:schemeClr val="lt1"/>
                </a:solidFill>
                <a:latin typeface="Oswald"/>
                <a:ea typeface="Oswald"/>
                <a:cs typeface="Oswald"/>
                <a:sym typeface="Oswald"/>
              </a:rPr>
              <a:t>Vitamin D is a crucial nutrient because it helps regulate your immune system, aids in calcium absorption, and may play a role in mood regulation.</a:t>
            </a:r>
            <a:endParaRPr sz="1600">
              <a:solidFill>
                <a:schemeClr val="lt1"/>
              </a:solidFill>
              <a:latin typeface="Oswald"/>
              <a:ea typeface="Oswald"/>
              <a:cs typeface="Oswald"/>
              <a:sym typeface="Oswald"/>
            </a:endParaRPr>
          </a:p>
          <a:p>
            <a:pPr indent="0" lvl="0" marL="0" rtl="0" algn="l">
              <a:lnSpc>
                <a:spcPct val="100000"/>
              </a:lnSpc>
              <a:spcBef>
                <a:spcPts val="0"/>
              </a:spcBef>
              <a:spcAft>
                <a:spcPts val="0"/>
              </a:spcAft>
              <a:buSzPts val="1100"/>
              <a:buNone/>
            </a:pPr>
            <a:r>
              <a:t/>
            </a:r>
            <a:endParaRPr sz="1600">
              <a:solidFill>
                <a:schemeClr val="lt1"/>
              </a:solidFill>
              <a:latin typeface="Oswald"/>
              <a:ea typeface="Oswald"/>
              <a:cs typeface="Oswald"/>
              <a:sym typeface="Oswald"/>
            </a:endParaRPr>
          </a:p>
          <a:p>
            <a:pPr indent="0" lvl="0" marL="0" rtl="0" algn="l">
              <a:lnSpc>
                <a:spcPct val="100000"/>
              </a:lnSpc>
              <a:spcBef>
                <a:spcPts val="0"/>
              </a:spcBef>
              <a:spcAft>
                <a:spcPts val="0"/>
              </a:spcAft>
              <a:buSzPts val="1100"/>
              <a:buNone/>
            </a:pPr>
            <a:r>
              <a:rPr lang="en" sz="1600">
                <a:solidFill>
                  <a:schemeClr val="lt1"/>
                </a:solidFill>
                <a:latin typeface="Oswald"/>
                <a:ea typeface="Oswald"/>
                <a:cs typeface="Oswald"/>
                <a:sym typeface="Oswald"/>
              </a:rPr>
              <a:t>Vitamin D i</a:t>
            </a:r>
            <a:r>
              <a:rPr lang="en" sz="1600">
                <a:solidFill>
                  <a:schemeClr val="lt1"/>
                </a:solidFill>
                <a:uFill>
                  <a:noFill/>
                </a:uFill>
                <a:latin typeface="Oswald"/>
                <a:ea typeface="Oswald"/>
                <a:cs typeface="Oswald"/>
                <a:sym typeface="Oswald"/>
                <a:hlinkClick r:id="rId3">
                  <a:extLst>
                    <a:ext uri="{A12FA001-AC4F-418D-AE19-62706E023703}">
                      <ahyp:hlinkClr val="tx"/>
                    </a:ext>
                  </a:extLst>
                </a:hlinkClick>
              </a:rPr>
              <a:t>nsufficiency affects half the population</a:t>
            </a:r>
            <a:r>
              <a:rPr lang="en" sz="1600">
                <a:solidFill>
                  <a:schemeClr val="lt1"/>
                </a:solidFill>
                <a:latin typeface="Oswald"/>
                <a:ea typeface="Oswald"/>
                <a:cs typeface="Oswald"/>
                <a:sym typeface="Oswald"/>
              </a:rPr>
              <a:t>, is almost never diagnosed, and has been linked to many </a:t>
            </a:r>
            <a:r>
              <a:rPr lang="en" sz="1600">
                <a:solidFill>
                  <a:schemeClr val="lt1"/>
                </a:solidFill>
                <a:uFill>
                  <a:noFill/>
                </a:uFill>
                <a:latin typeface="Oswald"/>
                <a:ea typeface="Oswald"/>
                <a:cs typeface="Oswald"/>
                <a:sym typeface="Oswald"/>
                <a:hlinkClick r:id="rId4">
                  <a:extLst>
                    <a:ext uri="{A12FA001-AC4F-418D-AE19-62706E023703}">
                      <ahyp:hlinkClr val="tx"/>
                    </a:ext>
                  </a:extLst>
                </a:hlinkClick>
              </a:rPr>
              <a:t>cancers</a:t>
            </a:r>
            <a:r>
              <a:rPr lang="en" sz="1600">
                <a:solidFill>
                  <a:schemeClr val="lt1"/>
                </a:solidFill>
                <a:latin typeface="Oswald"/>
                <a:ea typeface="Oswald"/>
                <a:cs typeface="Oswald"/>
                <a:sym typeface="Oswald"/>
              </a:rPr>
              <a:t>, high blood pressure, </a:t>
            </a:r>
            <a:r>
              <a:rPr lang="en" sz="1600">
                <a:solidFill>
                  <a:schemeClr val="lt1"/>
                </a:solidFill>
                <a:uFill>
                  <a:noFill/>
                </a:uFill>
                <a:latin typeface="Oswald"/>
                <a:ea typeface="Oswald"/>
                <a:cs typeface="Oswald"/>
                <a:sym typeface="Oswald"/>
                <a:hlinkClick r:id="rId5">
                  <a:extLst>
                    <a:ext uri="{A12FA001-AC4F-418D-AE19-62706E023703}">
                      <ahyp:hlinkClr val="tx"/>
                    </a:ext>
                  </a:extLst>
                </a:hlinkClick>
              </a:rPr>
              <a:t>heart disease</a:t>
            </a:r>
            <a:r>
              <a:rPr lang="en" sz="1600">
                <a:solidFill>
                  <a:schemeClr val="lt1"/>
                </a:solidFill>
                <a:latin typeface="Oswald"/>
                <a:ea typeface="Oswald"/>
                <a:cs typeface="Oswald"/>
                <a:sym typeface="Oswald"/>
              </a:rPr>
              <a:t>, </a:t>
            </a:r>
            <a:r>
              <a:rPr lang="en" sz="1600">
                <a:solidFill>
                  <a:schemeClr val="lt1"/>
                </a:solidFill>
                <a:uFill>
                  <a:noFill/>
                </a:uFill>
                <a:latin typeface="Oswald"/>
                <a:ea typeface="Oswald"/>
                <a:cs typeface="Oswald"/>
                <a:sym typeface="Oswald"/>
                <a:hlinkClick r:id="rId6">
                  <a:extLst>
                    <a:ext uri="{A12FA001-AC4F-418D-AE19-62706E023703}">
                      <ahyp:hlinkClr val="tx"/>
                    </a:ext>
                  </a:extLst>
                </a:hlinkClick>
              </a:rPr>
              <a:t>diabetes</a:t>
            </a:r>
            <a:r>
              <a:rPr lang="en" sz="1600">
                <a:solidFill>
                  <a:schemeClr val="lt1"/>
                </a:solidFill>
                <a:latin typeface="Oswald"/>
                <a:ea typeface="Oswald"/>
                <a:cs typeface="Oswald"/>
                <a:sym typeface="Oswald"/>
              </a:rPr>
              <a:t>, </a:t>
            </a:r>
            <a:r>
              <a:rPr lang="en" sz="1600">
                <a:solidFill>
                  <a:schemeClr val="lt1"/>
                </a:solidFill>
                <a:uFill>
                  <a:noFill/>
                </a:uFill>
                <a:latin typeface="Oswald"/>
                <a:ea typeface="Oswald"/>
                <a:cs typeface="Oswald"/>
                <a:sym typeface="Oswald"/>
                <a:hlinkClick r:id="rId7">
                  <a:extLst>
                    <a:ext uri="{A12FA001-AC4F-418D-AE19-62706E023703}">
                      <ahyp:hlinkClr val="tx"/>
                    </a:ext>
                  </a:extLst>
                </a:hlinkClick>
              </a:rPr>
              <a:t>depression</a:t>
            </a:r>
            <a:r>
              <a:rPr lang="en" sz="1600">
                <a:solidFill>
                  <a:schemeClr val="lt1"/>
                </a:solidFill>
                <a:latin typeface="Oswald"/>
                <a:ea typeface="Oswald"/>
                <a:cs typeface="Oswald"/>
                <a:sym typeface="Oswald"/>
              </a:rPr>
              <a:t>, fibromyalgia, chronic muscle pain, bone loss, and autoimmune diseases like </a:t>
            </a:r>
            <a:r>
              <a:rPr lang="en" sz="1600">
                <a:solidFill>
                  <a:schemeClr val="lt1"/>
                </a:solidFill>
                <a:uFill>
                  <a:noFill/>
                </a:uFill>
                <a:latin typeface="Oswald"/>
                <a:ea typeface="Oswald"/>
                <a:cs typeface="Oswald"/>
                <a:sym typeface="Oswald"/>
                <a:hlinkClick r:id="rId8">
                  <a:extLst>
                    <a:ext uri="{A12FA001-AC4F-418D-AE19-62706E023703}">
                      <ahyp:hlinkClr val="tx"/>
                    </a:ext>
                  </a:extLst>
                </a:hlinkClick>
              </a:rPr>
              <a:t>multiple sclerosis</a:t>
            </a:r>
            <a:r>
              <a:rPr lang="en" sz="1600">
                <a:solidFill>
                  <a:schemeClr val="lt1"/>
                </a:solidFill>
                <a:latin typeface="Oswald"/>
                <a:ea typeface="Oswald"/>
                <a:cs typeface="Oswald"/>
                <a:sym typeface="Oswald"/>
              </a:rPr>
              <a:t>. </a:t>
            </a:r>
            <a:endParaRPr sz="1600">
              <a:solidFill>
                <a:schemeClr val="lt1"/>
              </a:solidFill>
              <a:latin typeface="Oswald"/>
              <a:ea typeface="Oswald"/>
              <a:cs typeface="Oswald"/>
              <a:sym typeface="Oswald"/>
            </a:endParaRPr>
          </a:p>
          <a:p>
            <a:pPr indent="0" lvl="0" marL="0" rtl="0" algn="l">
              <a:lnSpc>
                <a:spcPct val="100000"/>
              </a:lnSpc>
              <a:spcBef>
                <a:spcPts val="0"/>
              </a:spcBef>
              <a:spcAft>
                <a:spcPts val="0"/>
              </a:spcAft>
              <a:buSzPts val="1100"/>
              <a:buNone/>
            </a:pPr>
            <a:r>
              <a:t/>
            </a:r>
            <a:endParaRPr sz="1600">
              <a:solidFill>
                <a:schemeClr val="lt1"/>
              </a:solidFill>
              <a:latin typeface="Oswald"/>
              <a:ea typeface="Oswald"/>
              <a:cs typeface="Oswald"/>
              <a:sym typeface="Oswald"/>
            </a:endParaRPr>
          </a:p>
          <a:p>
            <a:pPr indent="0" lvl="0" marL="0" rtl="0" algn="l">
              <a:lnSpc>
                <a:spcPct val="100000"/>
              </a:lnSpc>
              <a:spcBef>
                <a:spcPts val="0"/>
              </a:spcBef>
              <a:spcAft>
                <a:spcPts val="0"/>
              </a:spcAft>
              <a:buSzPts val="1100"/>
              <a:buNone/>
            </a:pPr>
            <a:r>
              <a:rPr lang="en" sz="1600">
                <a:solidFill>
                  <a:schemeClr val="lt1"/>
                </a:solidFill>
                <a:latin typeface="Oswald"/>
                <a:ea typeface="Oswald"/>
                <a:cs typeface="Oswald"/>
                <a:sym typeface="Oswald"/>
              </a:rPr>
              <a:t>Most people can benefit from 2000 IU of Vitamin D supplementation.</a:t>
            </a:r>
            <a:endParaRPr sz="1600">
              <a:solidFill>
                <a:schemeClr val="lt1"/>
              </a:solidFill>
              <a:latin typeface="Oswald"/>
              <a:ea typeface="Oswald"/>
              <a:cs typeface="Oswald"/>
              <a:sym typeface="Oswald"/>
            </a:endParaRPr>
          </a:p>
          <a:p>
            <a:pPr indent="0" lvl="0" marL="0" rtl="0" algn="l">
              <a:lnSpc>
                <a:spcPct val="100000"/>
              </a:lnSpc>
              <a:spcBef>
                <a:spcPts val="0"/>
              </a:spcBef>
              <a:spcAft>
                <a:spcPts val="0"/>
              </a:spcAft>
              <a:buSzPts val="1100"/>
              <a:buNone/>
            </a:pPr>
            <a:r>
              <a:t/>
            </a:r>
            <a:endParaRPr sz="2200">
              <a:solidFill>
                <a:schemeClr val="lt1"/>
              </a:solidFill>
              <a:latin typeface="Oswald"/>
              <a:ea typeface="Oswald"/>
              <a:cs typeface="Oswald"/>
              <a:sym typeface="Oswald"/>
            </a:endParaRPr>
          </a:p>
          <a:p>
            <a:pPr indent="0" lvl="0" marL="0" rtl="0" algn="l">
              <a:lnSpc>
                <a:spcPct val="100000"/>
              </a:lnSpc>
              <a:spcBef>
                <a:spcPts val="800"/>
              </a:spcBef>
              <a:spcAft>
                <a:spcPts val="0"/>
              </a:spcAft>
              <a:buSzPts val="1100"/>
              <a:buNone/>
            </a:pPr>
            <a:r>
              <a:t/>
            </a:r>
            <a:endParaRPr sz="2200">
              <a:solidFill>
                <a:schemeClr val="lt1"/>
              </a:solidFill>
              <a:latin typeface="Oswald"/>
              <a:ea typeface="Oswald"/>
              <a:cs typeface="Oswald"/>
              <a:sym typeface="Oswald"/>
            </a:endParaRPr>
          </a:p>
          <a:p>
            <a:pPr indent="0" lvl="0" marL="0" rtl="0" algn="l">
              <a:lnSpc>
                <a:spcPct val="100000"/>
              </a:lnSpc>
              <a:spcBef>
                <a:spcPts val="800"/>
              </a:spcBef>
              <a:spcAft>
                <a:spcPts val="0"/>
              </a:spcAft>
              <a:buSzPts val="1100"/>
              <a:buNone/>
            </a:pPr>
            <a:r>
              <a:t/>
            </a:r>
            <a:endParaRPr sz="2000">
              <a:solidFill>
                <a:schemeClr val="lt1"/>
              </a:solidFill>
              <a:latin typeface="Oswald"/>
              <a:ea typeface="Oswald"/>
              <a:cs typeface="Oswald"/>
              <a:sym typeface="Oswald"/>
            </a:endParaRPr>
          </a:p>
          <a:p>
            <a:pPr indent="0" lvl="0" marL="0" rtl="0" algn="l">
              <a:lnSpc>
                <a:spcPct val="100000"/>
              </a:lnSpc>
              <a:spcBef>
                <a:spcPts val="0"/>
              </a:spcBef>
              <a:spcAft>
                <a:spcPts val="0"/>
              </a:spcAft>
              <a:buSzPts val="1100"/>
              <a:buNone/>
            </a:pPr>
            <a:r>
              <a:t/>
            </a:r>
            <a:endParaRPr sz="2100">
              <a:solidFill>
                <a:schemeClr val="lt1"/>
              </a:solidFill>
              <a:latin typeface="Oswald"/>
              <a:ea typeface="Oswald"/>
              <a:cs typeface="Oswald"/>
              <a:sym typeface="Oswald"/>
            </a:endParaRPr>
          </a:p>
          <a:p>
            <a:pPr indent="0" lvl="0" marL="0" rtl="0" algn="l">
              <a:lnSpc>
                <a:spcPct val="100000"/>
              </a:lnSpc>
              <a:spcBef>
                <a:spcPts val="0"/>
              </a:spcBef>
              <a:spcAft>
                <a:spcPts val="1200"/>
              </a:spcAft>
              <a:buSzPts val="523"/>
              <a:buNone/>
            </a:pPr>
            <a:r>
              <a:t/>
            </a:r>
            <a:endParaRPr sz="1255">
              <a:solidFill>
                <a:schemeClr val="lt1"/>
              </a:solidFill>
              <a:latin typeface="Oswald"/>
              <a:ea typeface="Oswald"/>
              <a:cs typeface="Oswald"/>
              <a:sym typeface="Oswald"/>
            </a:endParaRPr>
          </a:p>
        </p:txBody>
      </p:sp>
      <p:pic>
        <p:nvPicPr>
          <p:cNvPr id="230" name="Google Shape;230;p36"/>
          <p:cNvPicPr preferRelativeResize="0"/>
          <p:nvPr/>
        </p:nvPicPr>
        <p:blipFill>
          <a:blip r:embed="rId9">
            <a:alphaModFix/>
          </a:blip>
          <a:stretch>
            <a:fillRect/>
          </a:stretch>
        </p:blipFill>
        <p:spPr>
          <a:xfrm>
            <a:off x="6570600" y="693713"/>
            <a:ext cx="2356650" cy="375607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9"/>
                                        </p:tgtEl>
                                        <p:attrNameLst>
                                          <p:attrName>style.visibility</p:attrName>
                                        </p:attrNameLst>
                                      </p:cBhvr>
                                      <p:to>
                                        <p:strVal val="visible"/>
                                      </p:to>
                                    </p:set>
                                    <p:animEffect filter="fade" transition="in">
                                      <p:cBhvr>
                                        <p:cTn dur="1000"/>
                                        <p:tgtEl>
                                          <p:spTgt spid="2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C232"/>
        </a:solidFill>
      </p:bgPr>
    </p:bg>
    <p:spTree>
      <p:nvGrpSpPr>
        <p:cNvPr id="234" name="Shape 234"/>
        <p:cNvGrpSpPr/>
        <p:nvPr/>
      </p:nvGrpSpPr>
      <p:grpSpPr>
        <a:xfrm>
          <a:off x="0" y="0"/>
          <a:ext cx="0" cy="0"/>
          <a:chOff x="0" y="0"/>
          <a:chExt cx="0" cy="0"/>
        </a:xfrm>
      </p:grpSpPr>
      <p:sp>
        <p:nvSpPr>
          <p:cNvPr id="235" name="Google Shape;235;p37"/>
          <p:cNvSpPr txBox="1"/>
          <p:nvPr>
            <p:ph type="title"/>
          </p:nvPr>
        </p:nvSpPr>
        <p:spPr>
          <a:xfrm>
            <a:off x="311700" y="2926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swald"/>
                <a:ea typeface="Oswald"/>
                <a:cs typeface="Oswald"/>
                <a:sym typeface="Oswald"/>
              </a:rPr>
              <a:t>Supplements</a:t>
            </a:r>
            <a:endParaRPr>
              <a:latin typeface="Oswald"/>
              <a:ea typeface="Oswald"/>
              <a:cs typeface="Oswald"/>
              <a:sym typeface="Oswald"/>
            </a:endParaRPr>
          </a:p>
        </p:txBody>
      </p:sp>
      <p:sp>
        <p:nvSpPr>
          <p:cNvPr id="236" name="Google Shape;236;p37"/>
          <p:cNvSpPr txBox="1"/>
          <p:nvPr>
            <p:ph idx="1" type="body"/>
          </p:nvPr>
        </p:nvSpPr>
        <p:spPr>
          <a:xfrm>
            <a:off x="463500" y="1017725"/>
            <a:ext cx="8321400" cy="1401600"/>
          </a:xfrm>
          <a:prstGeom prst="rect">
            <a:avLst/>
          </a:prstGeom>
        </p:spPr>
        <p:txBody>
          <a:bodyPr anchorCtr="0" anchor="t" bIns="91425" lIns="91425" spcFirstLastPara="1" rIns="91425" wrap="square" tIns="91425">
            <a:noAutofit/>
          </a:bodyPr>
          <a:lstStyle/>
          <a:p>
            <a:pPr indent="0" lvl="0" marL="0" rtl="0" algn="l">
              <a:spcBef>
                <a:spcPts val="2000"/>
              </a:spcBef>
              <a:spcAft>
                <a:spcPts val="0"/>
              </a:spcAft>
              <a:buNone/>
            </a:pPr>
            <a:r>
              <a:rPr lang="en" sz="1500">
                <a:solidFill>
                  <a:schemeClr val="lt1"/>
                </a:solidFill>
                <a:latin typeface="Oswald"/>
                <a:ea typeface="Oswald"/>
                <a:cs typeface="Oswald"/>
                <a:sym typeface="Oswald"/>
              </a:rPr>
              <a:t>Creatine is produced naturally by the body in the kidneys, liver, and pancreas at a rate of about 1-2 grams/day. Creatine can also be obtained from food (particularly red meat) and supplementation.</a:t>
            </a:r>
            <a:endParaRPr sz="1500">
              <a:solidFill>
                <a:schemeClr val="lt1"/>
              </a:solidFill>
              <a:latin typeface="Oswald"/>
              <a:ea typeface="Oswald"/>
              <a:cs typeface="Oswald"/>
              <a:sym typeface="Oswald"/>
            </a:endParaRPr>
          </a:p>
          <a:p>
            <a:pPr indent="0" lvl="0" marL="0" rtl="0" algn="l">
              <a:spcBef>
                <a:spcPts val="1000"/>
              </a:spcBef>
              <a:spcAft>
                <a:spcPts val="0"/>
              </a:spcAft>
              <a:buNone/>
            </a:pPr>
            <a:r>
              <a:rPr lang="en" sz="1500">
                <a:solidFill>
                  <a:schemeClr val="lt1"/>
                </a:solidFill>
                <a:latin typeface="Oswald"/>
                <a:ea typeface="Oswald"/>
                <a:cs typeface="Oswald"/>
                <a:sym typeface="Oswald"/>
              </a:rPr>
              <a:t>The energy needs of brief, rapid and powerful movements lasting less than 10 seconds, such as a short sprint, are met by the phosphagen system. This system quickly replenishes ATP stores, which provide energy to the working cells. Muscles have an existing amount of ATP hanging around ready for action, but only a little bit — enough for a few seconds. </a:t>
            </a:r>
            <a:endParaRPr sz="1500">
              <a:solidFill>
                <a:schemeClr val="lt1"/>
              </a:solidFill>
              <a:latin typeface="Oswald"/>
              <a:ea typeface="Oswald"/>
              <a:cs typeface="Oswald"/>
              <a:sym typeface="Oswald"/>
            </a:endParaRPr>
          </a:p>
          <a:p>
            <a:pPr indent="0" lvl="0" marL="0" rtl="0" algn="l">
              <a:lnSpc>
                <a:spcPct val="100000"/>
              </a:lnSpc>
              <a:spcBef>
                <a:spcPts val="0"/>
              </a:spcBef>
              <a:spcAft>
                <a:spcPts val="0"/>
              </a:spcAft>
              <a:buSzPts val="1100"/>
              <a:buNone/>
            </a:pPr>
            <a:r>
              <a:t/>
            </a:r>
            <a:endParaRPr sz="1500">
              <a:solidFill>
                <a:schemeClr val="lt1"/>
              </a:solidFill>
              <a:latin typeface="Oswald"/>
              <a:ea typeface="Oswald"/>
              <a:cs typeface="Oswald"/>
              <a:sym typeface="Oswald"/>
            </a:endParaRPr>
          </a:p>
          <a:p>
            <a:pPr indent="0" lvl="0" marL="0" rtl="0" algn="l">
              <a:lnSpc>
                <a:spcPct val="100000"/>
              </a:lnSpc>
              <a:spcBef>
                <a:spcPts val="0"/>
              </a:spcBef>
              <a:spcAft>
                <a:spcPts val="0"/>
              </a:spcAft>
              <a:buSzPts val="1100"/>
              <a:buNone/>
            </a:pPr>
            <a:r>
              <a:t/>
            </a:r>
            <a:endParaRPr sz="1500">
              <a:solidFill>
                <a:schemeClr val="lt1"/>
              </a:solidFill>
              <a:latin typeface="Oswald"/>
              <a:ea typeface="Oswald"/>
              <a:cs typeface="Oswald"/>
              <a:sym typeface="Oswald"/>
            </a:endParaRPr>
          </a:p>
          <a:p>
            <a:pPr indent="0" lvl="0" marL="0" rtl="0" algn="l">
              <a:lnSpc>
                <a:spcPct val="100000"/>
              </a:lnSpc>
              <a:spcBef>
                <a:spcPts val="0"/>
              </a:spcBef>
              <a:spcAft>
                <a:spcPts val="0"/>
              </a:spcAft>
              <a:buSzPts val="1100"/>
              <a:buNone/>
            </a:pPr>
            <a:r>
              <a:t/>
            </a:r>
            <a:endParaRPr>
              <a:solidFill>
                <a:schemeClr val="lt1"/>
              </a:solidFill>
              <a:latin typeface="Oswald"/>
              <a:ea typeface="Oswald"/>
              <a:cs typeface="Oswald"/>
              <a:sym typeface="Oswald"/>
            </a:endParaRPr>
          </a:p>
          <a:p>
            <a:pPr indent="0" lvl="0" marL="0" rtl="0" algn="l">
              <a:lnSpc>
                <a:spcPct val="100000"/>
              </a:lnSpc>
              <a:spcBef>
                <a:spcPts val="800"/>
              </a:spcBef>
              <a:spcAft>
                <a:spcPts val="0"/>
              </a:spcAft>
              <a:buSzPts val="1100"/>
              <a:buNone/>
            </a:pPr>
            <a:r>
              <a:t/>
            </a:r>
            <a:endParaRPr>
              <a:solidFill>
                <a:schemeClr val="lt1"/>
              </a:solidFill>
              <a:latin typeface="Oswald"/>
              <a:ea typeface="Oswald"/>
              <a:cs typeface="Oswald"/>
              <a:sym typeface="Oswald"/>
            </a:endParaRPr>
          </a:p>
          <a:p>
            <a:pPr indent="0" lvl="0" marL="0" rtl="0" algn="l">
              <a:lnSpc>
                <a:spcPct val="100000"/>
              </a:lnSpc>
              <a:spcBef>
                <a:spcPts val="800"/>
              </a:spcBef>
              <a:spcAft>
                <a:spcPts val="0"/>
              </a:spcAft>
              <a:buSzPts val="1100"/>
              <a:buNone/>
            </a:pPr>
            <a:r>
              <a:t/>
            </a:r>
            <a:endParaRPr sz="1600">
              <a:solidFill>
                <a:schemeClr val="lt1"/>
              </a:solidFill>
              <a:latin typeface="Oswald Light"/>
              <a:ea typeface="Oswald Light"/>
              <a:cs typeface="Oswald Light"/>
              <a:sym typeface="Oswald Light"/>
            </a:endParaRPr>
          </a:p>
          <a:p>
            <a:pPr indent="0" lvl="0" marL="0" rtl="0" algn="l">
              <a:lnSpc>
                <a:spcPct val="100000"/>
              </a:lnSpc>
              <a:spcBef>
                <a:spcPts val="0"/>
              </a:spcBef>
              <a:spcAft>
                <a:spcPts val="0"/>
              </a:spcAft>
              <a:buSzPts val="1100"/>
              <a:buNone/>
            </a:pPr>
            <a:r>
              <a:t/>
            </a:r>
            <a:endParaRPr sz="1700">
              <a:solidFill>
                <a:schemeClr val="lt1"/>
              </a:solidFill>
              <a:latin typeface="Oswald Light"/>
              <a:ea typeface="Oswald Light"/>
              <a:cs typeface="Oswald Light"/>
              <a:sym typeface="Oswald Light"/>
            </a:endParaRPr>
          </a:p>
          <a:p>
            <a:pPr indent="0" lvl="0" marL="0" rtl="0" algn="l">
              <a:lnSpc>
                <a:spcPct val="100000"/>
              </a:lnSpc>
              <a:spcBef>
                <a:spcPts val="0"/>
              </a:spcBef>
              <a:spcAft>
                <a:spcPts val="1200"/>
              </a:spcAft>
              <a:buSzPts val="523"/>
              <a:buNone/>
            </a:pPr>
            <a:r>
              <a:t/>
            </a:r>
            <a:endParaRPr sz="855"/>
          </a:p>
        </p:txBody>
      </p:sp>
      <p:sp>
        <p:nvSpPr>
          <p:cNvPr id="237" name="Google Shape;237;p37"/>
          <p:cNvSpPr txBox="1"/>
          <p:nvPr/>
        </p:nvSpPr>
        <p:spPr>
          <a:xfrm>
            <a:off x="463500" y="2932700"/>
            <a:ext cx="6120000" cy="18369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2000"/>
              </a:spcBef>
              <a:spcAft>
                <a:spcPts val="0"/>
              </a:spcAft>
              <a:buNone/>
            </a:pPr>
            <a:r>
              <a:rPr lang="en" sz="1500">
                <a:solidFill>
                  <a:schemeClr val="lt1"/>
                </a:solidFill>
                <a:latin typeface="Oswald"/>
                <a:ea typeface="Oswald"/>
                <a:cs typeface="Oswald"/>
                <a:sym typeface="Oswald"/>
              </a:rPr>
              <a:t>Supplementing with creatine means more potential ATP, which translates into improved performance on short-duration, high-intensity tasks. So let’s give hockey as an example - if you want more sustained energy for those short burst of intense shifts on the ice, then supplementing with creatine may be useful for you. </a:t>
            </a:r>
            <a:endParaRPr sz="1700">
              <a:solidFill>
                <a:schemeClr val="lt1"/>
              </a:solidFill>
              <a:latin typeface="Oswald"/>
              <a:ea typeface="Oswald"/>
              <a:cs typeface="Oswald"/>
              <a:sym typeface="Oswald"/>
            </a:endParaRPr>
          </a:p>
          <a:p>
            <a:pPr indent="0" lvl="0" marL="0" rtl="0" algn="l">
              <a:spcBef>
                <a:spcPts val="1000"/>
              </a:spcBef>
              <a:spcAft>
                <a:spcPts val="0"/>
              </a:spcAft>
              <a:buNone/>
            </a:pPr>
            <a:r>
              <a:t/>
            </a:r>
            <a:endParaRPr sz="1600">
              <a:solidFill>
                <a:schemeClr val="lt1"/>
              </a:solidFill>
              <a:latin typeface="Oswald"/>
              <a:ea typeface="Oswald"/>
              <a:cs typeface="Oswald"/>
              <a:sym typeface="Oswald"/>
            </a:endParaRPr>
          </a:p>
          <a:p>
            <a:pPr indent="0" lvl="0" marL="0" rtl="0" algn="l">
              <a:spcBef>
                <a:spcPts val="0"/>
              </a:spcBef>
              <a:spcAft>
                <a:spcPts val="0"/>
              </a:spcAft>
              <a:buNone/>
            </a:pPr>
            <a:r>
              <a:t/>
            </a:r>
            <a:endParaRPr/>
          </a:p>
        </p:txBody>
      </p:sp>
      <p:pic>
        <p:nvPicPr>
          <p:cNvPr id="238" name="Google Shape;238;p37"/>
          <p:cNvPicPr preferRelativeResize="0"/>
          <p:nvPr/>
        </p:nvPicPr>
        <p:blipFill rotWithShape="1">
          <a:blip r:embed="rId3">
            <a:alphaModFix/>
          </a:blip>
          <a:srcRect b="0" l="0" r="0" t="0"/>
          <a:stretch/>
        </p:blipFill>
        <p:spPr>
          <a:xfrm>
            <a:off x="6777575" y="2627900"/>
            <a:ext cx="1855789" cy="22844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36"/>
                                        </p:tgtEl>
                                        <p:attrNameLst>
                                          <p:attrName>style.visibility</p:attrName>
                                        </p:attrNameLst>
                                      </p:cBhvr>
                                      <p:to>
                                        <p:strVal val="visible"/>
                                      </p:to>
                                    </p:set>
                                    <p:animEffect filter="fade" transition="in">
                                      <p:cBhvr>
                                        <p:cTn dur="1000"/>
                                        <p:tgtEl>
                                          <p:spTgt spid="23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C232"/>
        </a:solidFill>
      </p:bgPr>
    </p:bg>
    <p:spTree>
      <p:nvGrpSpPr>
        <p:cNvPr id="242" name="Shape 242"/>
        <p:cNvGrpSpPr/>
        <p:nvPr/>
      </p:nvGrpSpPr>
      <p:grpSpPr>
        <a:xfrm>
          <a:off x="0" y="0"/>
          <a:ext cx="0" cy="0"/>
          <a:chOff x="0" y="0"/>
          <a:chExt cx="0" cy="0"/>
        </a:xfrm>
      </p:grpSpPr>
      <p:sp>
        <p:nvSpPr>
          <p:cNvPr id="243" name="Google Shape;243;p38"/>
          <p:cNvSpPr txBox="1"/>
          <p:nvPr>
            <p:ph idx="1" type="subTitle"/>
          </p:nvPr>
        </p:nvSpPr>
        <p:spPr>
          <a:xfrm>
            <a:off x="860250" y="1477925"/>
            <a:ext cx="7575900" cy="792600"/>
          </a:xfrm>
          <a:prstGeom prst="rect">
            <a:avLst/>
          </a:prstGeom>
        </p:spPr>
        <p:txBody>
          <a:bodyPr anchorCtr="0" anchor="t" bIns="91425" lIns="91425" spcFirstLastPara="1" rIns="91425" wrap="square" tIns="91425">
            <a:noAutofit/>
          </a:bodyPr>
          <a:lstStyle/>
          <a:p>
            <a:pPr indent="0" lvl="0" marL="0" rtl="0" algn="ctr">
              <a:lnSpc>
                <a:spcPct val="115000"/>
              </a:lnSpc>
              <a:spcBef>
                <a:spcPts val="0"/>
              </a:spcBef>
              <a:spcAft>
                <a:spcPts val="0"/>
              </a:spcAft>
              <a:buClr>
                <a:schemeClr val="dk1"/>
              </a:buClr>
              <a:buSzPts val="1100"/>
              <a:buFont typeface="Arial"/>
              <a:buNone/>
            </a:pPr>
            <a:r>
              <a:rPr lang="en" sz="2400">
                <a:solidFill>
                  <a:schemeClr val="lt1"/>
                </a:solidFill>
                <a:latin typeface="Oswald"/>
                <a:ea typeface="Oswald"/>
                <a:cs typeface="Oswald"/>
                <a:sym typeface="Oswald"/>
              </a:rPr>
              <a:t>For more questions regarding this presentation or customized nutrition plans please contact Sharan at </a:t>
            </a:r>
            <a:r>
              <a:rPr lang="en" sz="2400" u="sng">
                <a:solidFill>
                  <a:schemeClr val="lt1"/>
                </a:solidFill>
                <a:latin typeface="Oswald"/>
                <a:ea typeface="Oswald"/>
                <a:cs typeface="Oswald"/>
                <a:sym typeface="Oswald"/>
              </a:rPr>
              <a:t>hello@snatchesandsamosas.com</a:t>
            </a:r>
            <a:r>
              <a:rPr lang="en" sz="2400">
                <a:solidFill>
                  <a:schemeClr val="lt1"/>
                </a:solidFill>
                <a:latin typeface="Oswald"/>
                <a:ea typeface="Oswald"/>
                <a:cs typeface="Oswald"/>
                <a:sym typeface="Oswald"/>
              </a:rPr>
              <a:t> or visit the website to learn more at </a:t>
            </a:r>
            <a:r>
              <a:rPr lang="en" sz="2400" u="sng">
                <a:solidFill>
                  <a:schemeClr val="lt1"/>
                </a:solidFill>
                <a:latin typeface="Oswald"/>
                <a:ea typeface="Oswald"/>
                <a:cs typeface="Oswald"/>
                <a:sym typeface="Oswald"/>
              </a:rPr>
              <a:t>www.snatchesandsamosas.com</a:t>
            </a:r>
            <a:endParaRPr sz="2400" u="sng">
              <a:solidFill>
                <a:schemeClr val="lt1"/>
              </a:solidFill>
              <a:latin typeface="Oswald"/>
              <a:ea typeface="Oswald"/>
              <a:cs typeface="Oswald"/>
              <a:sym typeface="Oswald"/>
            </a:endParaRPr>
          </a:p>
          <a:p>
            <a:pPr indent="0" lvl="0" marL="0" rtl="0" algn="ctr">
              <a:spcBef>
                <a:spcPts val="0"/>
              </a:spcBef>
              <a:spcAft>
                <a:spcPts val="0"/>
              </a:spcAft>
              <a:buSzPts val="1018"/>
              <a:buNone/>
            </a:pPr>
            <a:r>
              <a:t/>
            </a:r>
            <a:endParaRPr sz="2490">
              <a:solidFill>
                <a:schemeClr val="lt1"/>
              </a:solidFill>
              <a:latin typeface="Oswald"/>
              <a:ea typeface="Oswald"/>
              <a:cs typeface="Oswald"/>
              <a:sym typeface="Oswald"/>
            </a:endParaRPr>
          </a:p>
        </p:txBody>
      </p:sp>
      <p:pic>
        <p:nvPicPr>
          <p:cNvPr id="244" name="Google Shape;244;p38"/>
          <p:cNvPicPr preferRelativeResize="0"/>
          <p:nvPr/>
        </p:nvPicPr>
        <p:blipFill>
          <a:blip r:embed="rId3">
            <a:alphaModFix/>
          </a:blip>
          <a:stretch>
            <a:fillRect/>
          </a:stretch>
        </p:blipFill>
        <p:spPr>
          <a:xfrm>
            <a:off x="2280100" y="2227050"/>
            <a:ext cx="4762500" cy="47625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C232"/>
        </a:solidFill>
      </p:bgPr>
    </p:bg>
    <p:spTree>
      <p:nvGrpSpPr>
        <p:cNvPr id="66" name="Shape 66"/>
        <p:cNvGrpSpPr/>
        <p:nvPr/>
      </p:nvGrpSpPr>
      <p:grpSpPr>
        <a:xfrm>
          <a:off x="0" y="0"/>
          <a:ext cx="0" cy="0"/>
          <a:chOff x="0" y="0"/>
          <a:chExt cx="0" cy="0"/>
        </a:xfrm>
      </p:grpSpPr>
      <p:sp>
        <p:nvSpPr>
          <p:cNvPr id="67" name="Google Shape;67;p15"/>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swald Medium"/>
                <a:ea typeface="Oswald Medium"/>
                <a:cs typeface="Oswald Medium"/>
                <a:sym typeface="Oswald Medium"/>
              </a:rPr>
              <a:t>Who we are</a:t>
            </a:r>
            <a:endParaRPr>
              <a:latin typeface="Oswald Medium"/>
              <a:ea typeface="Oswald Medium"/>
              <a:cs typeface="Oswald Medium"/>
              <a:sym typeface="Oswald Medium"/>
            </a:endParaRPr>
          </a:p>
        </p:txBody>
      </p:sp>
      <p:sp>
        <p:nvSpPr>
          <p:cNvPr id="68" name="Google Shape;68;p15"/>
          <p:cNvSpPr txBox="1"/>
          <p:nvPr>
            <p:ph idx="1" type="body"/>
          </p:nvPr>
        </p:nvSpPr>
        <p:spPr>
          <a:xfrm>
            <a:off x="311700" y="1158775"/>
            <a:ext cx="5145600" cy="36204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605"/>
              <a:buNone/>
            </a:pPr>
            <a:r>
              <a:rPr lang="en" sz="1624">
                <a:solidFill>
                  <a:schemeClr val="lt1"/>
                </a:solidFill>
                <a:latin typeface="Oswald"/>
                <a:ea typeface="Oswald"/>
                <a:cs typeface="Oswald"/>
                <a:sym typeface="Oswald"/>
              </a:rPr>
              <a:t>Sharan Scali</a:t>
            </a:r>
            <a:endParaRPr sz="1624">
              <a:solidFill>
                <a:schemeClr val="lt1"/>
              </a:solidFill>
              <a:latin typeface="Oswald"/>
              <a:ea typeface="Oswald"/>
              <a:cs typeface="Oswald"/>
              <a:sym typeface="Oswald"/>
            </a:endParaRPr>
          </a:p>
          <a:p>
            <a:pPr indent="-457488" lvl="1" marL="914400" rtl="0" algn="l">
              <a:lnSpc>
                <a:spcPct val="100000"/>
              </a:lnSpc>
              <a:spcBef>
                <a:spcPts val="1200"/>
              </a:spcBef>
              <a:spcAft>
                <a:spcPts val="0"/>
              </a:spcAft>
              <a:buClr>
                <a:schemeClr val="lt1"/>
              </a:buClr>
              <a:buSzPts val="1535"/>
              <a:buFont typeface="Oswald"/>
              <a:buChar char="○"/>
            </a:pPr>
            <a:r>
              <a:rPr lang="en" sz="1534">
                <a:solidFill>
                  <a:schemeClr val="lt1"/>
                </a:solidFill>
                <a:latin typeface="Oswald"/>
                <a:ea typeface="Oswald"/>
                <a:cs typeface="Oswald"/>
                <a:sym typeface="Oswald"/>
              </a:rPr>
              <a:t>UVIC Bachelor of Commerce Degree with a minor in Nutrition</a:t>
            </a:r>
            <a:endParaRPr sz="1534">
              <a:solidFill>
                <a:schemeClr val="lt1"/>
              </a:solidFill>
              <a:latin typeface="Oswald"/>
              <a:ea typeface="Oswald"/>
              <a:cs typeface="Oswald"/>
              <a:sym typeface="Oswald"/>
            </a:endParaRPr>
          </a:p>
          <a:p>
            <a:pPr indent="-457488" lvl="1" marL="914400" rtl="0" algn="l">
              <a:lnSpc>
                <a:spcPct val="100000"/>
              </a:lnSpc>
              <a:spcBef>
                <a:spcPts val="600"/>
              </a:spcBef>
              <a:spcAft>
                <a:spcPts val="0"/>
              </a:spcAft>
              <a:buClr>
                <a:schemeClr val="lt1"/>
              </a:buClr>
              <a:buSzPts val="1535"/>
              <a:buFont typeface="Oswald"/>
              <a:buChar char="○"/>
            </a:pPr>
            <a:r>
              <a:rPr lang="en" sz="1534">
                <a:solidFill>
                  <a:schemeClr val="lt1"/>
                </a:solidFill>
                <a:latin typeface="Oswald"/>
                <a:ea typeface="Oswald"/>
                <a:cs typeface="Oswald"/>
                <a:sym typeface="Oswald"/>
              </a:rPr>
              <a:t>Advanced Sports &amp; Exercise Nutritional Advisor Certification from the Health &amp; Sciences Academy</a:t>
            </a:r>
            <a:endParaRPr sz="1534">
              <a:solidFill>
                <a:schemeClr val="lt1"/>
              </a:solidFill>
              <a:latin typeface="Oswald"/>
              <a:ea typeface="Oswald"/>
              <a:cs typeface="Oswald"/>
              <a:sym typeface="Oswald"/>
            </a:endParaRPr>
          </a:p>
          <a:p>
            <a:pPr indent="-457488" lvl="1" marL="914400" rtl="0" algn="l">
              <a:lnSpc>
                <a:spcPct val="100000"/>
              </a:lnSpc>
              <a:spcBef>
                <a:spcPts val="600"/>
              </a:spcBef>
              <a:spcAft>
                <a:spcPts val="0"/>
              </a:spcAft>
              <a:buClr>
                <a:schemeClr val="lt1"/>
              </a:buClr>
              <a:buSzPts val="1535"/>
              <a:buFont typeface="Oswald"/>
              <a:buChar char="○"/>
            </a:pPr>
            <a:r>
              <a:rPr lang="en" sz="1534">
                <a:solidFill>
                  <a:schemeClr val="lt1"/>
                </a:solidFill>
                <a:latin typeface="Oswald"/>
                <a:ea typeface="Oswald"/>
                <a:cs typeface="Oswald"/>
                <a:sym typeface="Oswald"/>
              </a:rPr>
              <a:t>Precision Nutrition Level 1 Certification</a:t>
            </a:r>
            <a:endParaRPr sz="1534">
              <a:solidFill>
                <a:schemeClr val="lt1"/>
              </a:solidFill>
              <a:latin typeface="Oswald"/>
              <a:ea typeface="Oswald"/>
              <a:cs typeface="Oswald"/>
              <a:sym typeface="Oswald"/>
            </a:endParaRPr>
          </a:p>
          <a:p>
            <a:pPr indent="-457488" lvl="1" marL="914400" rtl="0" algn="l">
              <a:lnSpc>
                <a:spcPct val="100000"/>
              </a:lnSpc>
              <a:spcBef>
                <a:spcPts val="600"/>
              </a:spcBef>
              <a:spcAft>
                <a:spcPts val="0"/>
              </a:spcAft>
              <a:buClr>
                <a:schemeClr val="lt1"/>
              </a:buClr>
              <a:buSzPts val="1535"/>
              <a:buFont typeface="Oswald"/>
              <a:buChar char="○"/>
            </a:pPr>
            <a:r>
              <a:rPr lang="en" sz="1534">
                <a:solidFill>
                  <a:schemeClr val="lt1"/>
                </a:solidFill>
                <a:latin typeface="Oswald"/>
                <a:ea typeface="Oswald"/>
                <a:cs typeface="Oswald"/>
                <a:sym typeface="Oswald"/>
              </a:rPr>
              <a:t>CrossFit Level 1 Certification</a:t>
            </a:r>
            <a:endParaRPr sz="1534">
              <a:solidFill>
                <a:schemeClr val="lt1"/>
              </a:solidFill>
              <a:latin typeface="Oswald"/>
              <a:ea typeface="Oswald"/>
              <a:cs typeface="Oswald"/>
              <a:sym typeface="Oswald"/>
            </a:endParaRPr>
          </a:p>
          <a:p>
            <a:pPr indent="-457488" lvl="1" marL="914400" rtl="0" algn="l">
              <a:lnSpc>
                <a:spcPct val="100000"/>
              </a:lnSpc>
              <a:spcBef>
                <a:spcPts val="600"/>
              </a:spcBef>
              <a:spcAft>
                <a:spcPts val="0"/>
              </a:spcAft>
              <a:buClr>
                <a:schemeClr val="lt1"/>
              </a:buClr>
              <a:buSzPts val="1535"/>
              <a:buFont typeface="Oswald"/>
              <a:buChar char="○"/>
            </a:pPr>
            <a:r>
              <a:rPr lang="en" sz="1534">
                <a:solidFill>
                  <a:schemeClr val="lt1"/>
                </a:solidFill>
                <a:latin typeface="Oswald"/>
                <a:ea typeface="Oswald"/>
                <a:cs typeface="Oswald"/>
                <a:sym typeface="Oswald"/>
              </a:rPr>
              <a:t>KiloOpen </a:t>
            </a:r>
            <a:r>
              <a:rPr lang="en" sz="1534">
                <a:solidFill>
                  <a:schemeClr val="lt1"/>
                </a:solidFill>
                <a:latin typeface="Oswald"/>
                <a:ea typeface="Oswald"/>
                <a:cs typeface="Oswald"/>
                <a:sym typeface="Oswald"/>
              </a:rPr>
              <a:t>58 kg</a:t>
            </a:r>
            <a:r>
              <a:rPr lang="en" sz="1534">
                <a:solidFill>
                  <a:schemeClr val="lt1"/>
                </a:solidFill>
                <a:latin typeface="Oswald"/>
                <a:ea typeface="Oswald"/>
                <a:cs typeface="Oswald"/>
                <a:sym typeface="Oswald"/>
              </a:rPr>
              <a:t> Gold Medalist in Olympic Lifting</a:t>
            </a:r>
            <a:endParaRPr sz="1534">
              <a:solidFill>
                <a:schemeClr val="lt1"/>
              </a:solidFill>
              <a:latin typeface="Oswald"/>
              <a:ea typeface="Oswald"/>
              <a:cs typeface="Oswald"/>
              <a:sym typeface="Oswald"/>
            </a:endParaRPr>
          </a:p>
          <a:p>
            <a:pPr indent="-457488" lvl="1" marL="914400" rtl="0" algn="l">
              <a:lnSpc>
                <a:spcPct val="100000"/>
              </a:lnSpc>
              <a:spcBef>
                <a:spcPts val="600"/>
              </a:spcBef>
              <a:spcAft>
                <a:spcPts val="0"/>
              </a:spcAft>
              <a:buClr>
                <a:schemeClr val="lt1"/>
              </a:buClr>
              <a:buSzPts val="1535"/>
              <a:buFont typeface="Oswald"/>
              <a:buChar char="○"/>
            </a:pPr>
            <a:r>
              <a:rPr lang="en" sz="1534">
                <a:solidFill>
                  <a:schemeClr val="lt1"/>
                </a:solidFill>
                <a:latin typeface="Oswald"/>
                <a:ea typeface="Oswald"/>
                <a:cs typeface="Oswald"/>
                <a:sym typeface="Oswald"/>
              </a:rPr>
              <a:t>Qualified for BC Provincials in 2015 for Olympic Lifting</a:t>
            </a:r>
            <a:endParaRPr sz="1534">
              <a:solidFill>
                <a:schemeClr val="lt1"/>
              </a:solidFill>
              <a:latin typeface="Oswald"/>
              <a:ea typeface="Oswald"/>
              <a:cs typeface="Oswald"/>
              <a:sym typeface="Oswald"/>
            </a:endParaRPr>
          </a:p>
          <a:p>
            <a:pPr indent="-457488" lvl="1" marL="914400" rtl="0" algn="l">
              <a:lnSpc>
                <a:spcPct val="100000"/>
              </a:lnSpc>
              <a:spcBef>
                <a:spcPts val="600"/>
              </a:spcBef>
              <a:spcAft>
                <a:spcPts val="0"/>
              </a:spcAft>
              <a:buClr>
                <a:schemeClr val="lt1"/>
              </a:buClr>
              <a:buSzPts val="1535"/>
              <a:buFont typeface="Oswald"/>
              <a:buChar char="○"/>
            </a:pPr>
            <a:r>
              <a:rPr lang="en" sz="1534">
                <a:solidFill>
                  <a:schemeClr val="lt1"/>
                </a:solidFill>
                <a:latin typeface="Oswald"/>
                <a:ea typeface="Oswald"/>
                <a:cs typeface="Oswald"/>
                <a:sym typeface="Oswald"/>
              </a:rPr>
              <a:t>Owner of Semiahmoo Athletic Club since 2014</a:t>
            </a:r>
            <a:endParaRPr sz="1534">
              <a:solidFill>
                <a:schemeClr val="lt1"/>
              </a:solidFill>
              <a:latin typeface="Oswald"/>
              <a:ea typeface="Oswald"/>
              <a:cs typeface="Oswald"/>
              <a:sym typeface="Oswald"/>
            </a:endParaRPr>
          </a:p>
          <a:p>
            <a:pPr indent="-457488" lvl="1" marL="914400" rtl="0" algn="l">
              <a:lnSpc>
                <a:spcPct val="100000"/>
              </a:lnSpc>
              <a:spcBef>
                <a:spcPts val="600"/>
              </a:spcBef>
              <a:spcAft>
                <a:spcPts val="0"/>
              </a:spcAft>
              <a:buClr>
                <a:schemeClr val="lt1"/>
              </a:buClr>
              <a:buSzPts val="1535"/>
              <a:buFont typeface="Oswald"/>
              <a:buChar char="○"/>
            </a:pPr>
            <a:r>
              <a:rPr lang="en" sz="1534">
                <a:solidFill>
                  <a:schemeClr val="lt1"/>
                </a:solidFill>
                <a:latin typeface="Oswald"/>
                <a:ea typeface="Oswald"/>
                <a:cs typeface="Oswald"/>
                <a:sym typeface="Oswald"/>
              </a:rPr>
              <a:t>Owner of SnS Nutrition since 2014</a:t>
            </a:r>
            <a:endParaRPr sz="1534">
              <a:solidFill>
                <a:schemeClr val="lt1"/>
              </a:solidFill>
              <a:latin typeface="Oswald"/>
              <a:ea typeface="Oswald"/>
              <a:cs typeface="Oswald"/>
              <a:sym typeface="Oswald"/>
            </a:endParaRPr>
          </a:p>
          <a:p>
            <a:pPr indent="0" lvl="0" marL="0" rtl="0" algn="l">
              <a:lnSpc>
                <a:spcPct val="95000"/>
              </a:lnSpc>
              <a:spcBef>
                <a:spcPts val="0"/>
              </a:spcBef>
              <a:spcAft>
                <a:spcPts val="1200"/>
              </a:spcAft>
              <a:buSzPts val="605"/>
              <a:buNone/>
            </a:pPr>
            <a:r>
              <a:t/>
            </a:r>
            <a:endParaRPr sz="870"/>
          </a:p>
        </p:txBody>
      </p:sp>
      <p:pic>
        <p:nvPicPr>
          <p:cNvPr id="69" name="Google Shape;69;p15"/>
          <p:cNvPicPr preferRelativeResize="0"/>
          <p:nvPr/>
        </p:nvPicPr>
        <p:blipFill>
          <a:blip r:embed="rId3">
            <a:alphaModFix/>
          </a:blip>
          <a:stretch>
            <a:fillRect/>
          </a:stretch>
        </p:blipFill>
        <p:spPr>
          <a:xfrm>
            <a:off x="5744459" y="0"/>
            <a:ext cx="3399533" cy="5143501"/>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C232"/>
        </a:solidFill>
      </p:bgPr>
    </p:bg>
    <p:spTree>
      <p:nvGrpSpPr>
        <p:cNvPr id="73" name="Shape 73"/>
        <p:cNvGrpSpPr/>
        <p:nvPr/>
      </p:nvGrpSpPr>
      <p:grpSpPr>
        <a:xfrm>
          <a:off x="0" y="0"/>
          <a:ext cx="0" cy="0"/>
          <a:chOff x="0" y="0"/>
          <a:chExt cx="0" cy="0"/>
        </a:xfrm>
      </p:grpSpPr>
      <p:sp>
        <p:nvSpPr>
          <p:cNvPr id="74" name="Google Shape;74;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swald Medium"/>
                <a:ea typeface="Oswald Medium"/>
                <a:cs typeface="Oswald Medium"/>
                <a:sym typeface="Oswald Medium"/>
              </a:rPr>
              <a:t>Who we are</a:t>
            </a:r>
            <a:endParaRPr>
              <a:latin typeface="Oswald Medium"/>
              <a:ea typeface="Oswald Medium"/>
              <a:cs typeface="Oswald Medium"/>
              <a:sym typeface="Oswald Medium"/>
            </a:endParaRPr>
          </a:p>
        </p:txBody>
      </p:sp>
      <p:sp>
        <p:nvSpPr>
          <p:cNvPr id="75" name="Google Shape;75;p16"/>
          <p:cNvSpPr txBox="1"/>
          <p:nvPr>
            <p:ph idx="1" type="body"/>
          </p:nvPr>
        </p:nvSpPr>
        <p:spPr>
          <a:xfrm>
            <a:off x="311700" y="1017725"/>
            <a:ext cx="5571600" cy="36204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605"/>
              <a:buNone/>
            </a:pPr>
            <a:r>
              <a:rPr lang="en" sz="1624">
                <a:solidFill>
                  <a:schemeClr val="lt1"/>
                </a:solidFill>
                <a:latin typeface="Oswald"/>
                <a:ea typeface="Oswald"/>
                <a:cs typeface="Oswald"/>
                <a:sym typeface="Oswald"/>
              </a:rPr>
              <a:t>Joe Scali</a:t>
            </a:r>
            <a:endParaRPr sz="1624">
              <a:solidFill>
                <a:schemeClr val="lt1"/>
              </a:solidFill>
              <a:latin typeface="Oswald"/>
              <a:ea typeface="Oswald"/>
              <a:cs typeface="Oswald"/>
              <a:sym typeface="Oswald"/>
            </a:endParaRPr>
          </a:p>
          <a:p>
            <a:pPr indent="-323848" lvl="1" marL="914400" rtl="0" algn="l">
              <a:lnSpc>
                <a:spcPct val="150000"/>
              </a:lnSpc>
              <a:spcBef>
                <a:spcPts val="1200"/>
              </a:spcBef>
              <a:spcAft>
                <a:spcPts val="0"/>
              </a:spcAft>
              <a:buClr>
                <a:schemeClr val="lt1"/>
              </a:buClr>
              <a:buSzPts val="1500"/>
              <a:buFont typeface="Oswald"/>
              <a:buChar char="○"/>
            </a:pPr>
            <a:r>
              <a:rPr lang="en" sz="1500">
                <a:solidFill>
                  <a:schemeClr val="lt1"/>
                </a:solidFill>
                <a:latin typeface="Oswald"/>
                <a:ea typeface="Oswald"/>
                <a:cs typeface="Oswald"/>
                <a:sym typeface="Oswald"/>
              </a:rPr>
              <a:t>Bachelor of Commerce from Cornell University</a:t>
            </a:r>
            <a:endParaRPr sz="1500">
              <a:solidFill>
                <a:schemeClr val="lt1"/>
              </a:solidFill>
              <a:latin typeface="Oswald"/>
              <a:ea typeface="Oswald"/>
              <a:cs typeface="Oswald"/>
              <a:sym typeface="Oswald"/>
            </a:endParaRPr>
          </a:p>
          <a:p>
            <a:pPr indent="-323848" lvl="1" marL="914400" rtl="0" algn="l">
              <a:lnSpc>
                <a:spcPct val="150000"/>
              </a:lnSpc>
              <a:spcBef>
                <a:spcPts val="0"/>
              </a:spcBef>
              <a:spcAft>
                <a:spcPts val="0"/>
              </a:spcAft>
              <a:buClr>
                <a:schemeClr val="lt1"/>
              </a:buClr>
              <a:buSzPts val="1500"/>
              <a:buFont typeface="Oswald"/>
              <a:buChar char="○"/>
            </a:pPr>
            <a:r>
              <a:rPr lang="en" sz="1500">
                <a:solidFill>
                  <a:schemeClr val="lt1"/>
                </a:solidFill>
                <a:latin typeface="Oswald"/>
                <a:ea typeface="Oswald"/>
                <a:cs typeface="Oswald"/>
                <a:sym typeface="Oswald"/>
              </a:rPr>
              <a:t>CFP Certified Personal Trainer</a:t>
            </a:r>
            <a:endParaRPr sz="1500">
              <a:solidFill>
                <a:schemeClr val="lt1"/>
              </a:solidFill>
              <a:latin typeface="Oswald"/>
              <a:ea typeface="Oswald"/>
              <a:cs typeface="Oswald"/>
              <a:sym typeface="Oswald"/>
            </a:endParaRPr>
          </a:p>
          <a:p>
            <a:pPr indent="-323848" lvl="1" marL="914400" rtl="0" algn="l">
              <a:lnSpc>
                <a:spcPct val="150000"/>
              </a:lnSpc>
              <a:spcBef>
                <a:spcPts val="0"/>
              </a:spcBef>
              <a:spcAft>
                <a:spcPts val="0"/>
              </a:spcAft>
              <a:buClr>
                <a:schemeClr val="lt1"/>
              </a:buClr>
              <a:buSzPts val="1500"/>
              <a:buFont typeface="Oswald"/>
              <a:buChar char="○"/>
            </a:pPr>
            <a:r>
              <a:rPr lang="en" sz="1500">
                <a:solidFill>
                  <a:schemeClr val="lt1"/>
                </a:solidFill>
                <a:latin typeface="Oswald"/>
                <a:ea typeface="Oswald"/>
                <a:cs typeface="Oswald"/>
                <a:sym typeface="Oswald"/>
              </a:rPr>
              <a:t>CrossFit Level 1 Trainer</a:t>
            </a:r>
            <a:endParaRPr sz="1500">
              <a:solidFill>
                <a:schemeClr val="lt1"/>
              </a:solidFill>
              <a:latin typeface="Oswald"/>
              <a:ea typeface="Oswald"/>
              <a:cs typeface="Oswald"/>
              <a:sym typeface="Oswald"/>
            </a:endParaRPr>
          </a:p>
          <a:p>
            <a:pPr indent="-323848" lvl="1" marL="914400" rtl="0" algn="l">
              <a:lnSpc>
                <a:spcPct val="150000"/>
              </a:lnSpc>
              <a:spcBef>
                <a:spcPts val="0"/>
              </a:spcBef>
              <a:spcAft>
                <a:spcPts val="0"/>
              </a:spcAft>
              <a:buClr>
                <a:schemeClr val="lt1"/>
              </a:buClr>
              <a:buSzPts val="1500"/>
              <a:buFont typeface="Oswald"/>
              <a:buChar char="○"/>
            </a:pPr>
            <a:r>
              <a:rPr lang="en" sz="1500">
                <a:solidFill>
                  <a:schemeClr val="lt1"/>
                </a:solidFill>
                <a:latin typeface="Oswald"/>
                <a:ea typeface="Oswald"/>
                <a:cs typeface="Oswald"/>
                <a:sym typeface="Oswald"/>
              </a:rPr>
              <a:t>TRX Certified Trainer</a:t>
            </a:r>
            <a:endParaRPr sz="1500">
              <a:solidFill>
                <a:schemeClr val="lt1"/>
              </a:solidFill>
              <a:latin typeface="Oswald"/>
              <a:ea typeface="Oswald"/>
              <a:cs typeface="Oswald"/>
              <a:sym typeface="Oswald"/>
            </a:endParaRPr>
          </a:p>
          <a:p>
            <a:pPr indent="-323848" lvl="1" marL="914400" rtl="0" algn="l">
              <a:lnSpc>
                <a:spcPct val="150000"/>
              </a:lnSpc>
              <a:spcBef>
                <a:spcPts val="0"/>
              </a:spcBef>
              <a:spcAft>
                <a:spcPts val="0"/>
              </a:spcAft>
              <a:buClr>
                <a:schemeClr val="lt1"/>
              </a:buClr>
              <a:buSzPts val="1500"/>
              <a:buFont typeface="Oswald"/>
              <a:buChar char="○"/>
            </a:pPr>
            <a:r>
              <a:rPr lang="en" sz="1500">
                <a:solidFill>
                  <a:schemeClr val="lt1"/>
                </a:solidFill>
                <a:latin typeface="Oswald"/>
                <a:ea typeface="Oswald"/>
                <a:cs typeface="Oswald"/>
                <a:sym typeface="Oswald"/>
              </a:rPr>
              <a:t>Trigger Point Performance Therapy Certification</a:t>
            </a:r>
            <a:endParaRPr sz="1500">
              <a:solidFill>
                <a:schemeClr val="lt1"/>
              </a:solidFill>
              <a:latin typeface="Oswald"/>
              <a:ea typeface="Oswald"/>
              <a:cs typeface="Oswald"/>
              <a:sym typeface="Oswald"/>
            </a:endParaRPr>
          </a:p>
          <a:p>
            <a:pPr indent="-323848" lvl="1" marL="914400" rtl="0" algn="l">
              <a:lnSpc>
                <a:spcPct val="150000"/>
              </a:lnSpc>
              <a:spcBef>
                <a:spcPts val="0"/>
              </a:spcBef>
              <a:spcAft>
                <a:spcPts val="0"/>
              </a:spcAft>
              <a:buClr>
                <a:schemeClr val="lt1"/>
              </a:buClr>
              <a:buSzPts val="1500"/>
              <a:buFont typeface="Oswald"/>
              <a:buChar char="○"/>
            </a:pPr>
            <a:r>
              <a:rPr lang="en" sz="1500">
                <a:solidFill>
                  <a:schemeClr val="lt1"/>
                </a:solidFill>
                <a:latin typeface="Oswald"/>
                <a:ea typeface="Oswald"/>
                <a:cs typeface="Oswald"/>
                <a:sym typeface="Oswald"/>
              </a:rPr>
              <a:t>Twist Conditioning Bronze Silver Gold Certification</a:t>
            </a:r>
            <a:endParaRPr sz="1500">
              <a:solidFill>
                <a:schemeClr val="lt1"/>
              </a:solidFill>
              <a:latin typeface="Oswald"/>
              <a:ea typeface="Oswald"/>
              <a:cs typeface="Oswald"/>
              <a:sym typeface="Oswald"/>
            </a:endParaRPr>
          </a:p>
          <a:p>
            <a:pPr indent="-323848" lvl="1" marL="914400" rtl="0" algn="l">
              <a:lnSpc>
                <a:spcPct val="150000"/>
              </a:lnSpc>
              <a:spcBef>
                <a:spcPts val="0"/>
              </a:spcBef>
              <a:spcAft>
                <a:spcPts val="0"/>
              </a:spcAft>
              <a:buClr>
                <a:schemeClr val="lt1"/>
              </a:buClr>
              <a:buSzPts val="1500"/>
              <a:buFont typeface="Oswald"/>
              <a:buChar char="○"/>
            </a:pPr>
            <a:r>
              <a:rPr lang="en" sz="1500">
                <a:solidFill>
                  <a:schemeClr val="lt1"/>
                </a:solidFill>
                <a:latin typeface="Oswald"/>
                <a:ea typeface="Oswald"/>
                <a:cs typeface="Oswald"/>
                <a:sym typeface="Oswald"/>
              </a:rPr>
              <a:t>Played hockey for Cornell University</a:t>
            </a:r>
            <a:endParaRPr sz="1500">
              <a:solidFill>
                <a:schemeClr val="lt1"/>
              </a:solidFill>
              <a:latin typeface="Oswald"/>
              <a:ea typeface="Oswald"/>
              <a:cs typeface="Oswald"/>
              <a:sym typeface="Oswald"/>
            </a:endParaRPr>
          </a:p>
          <a:p>
            <a:pPr indent="-323848" lvl="1" marL="914400" rtl="0" algn="l">
              <a:lnSpc>
                <a:spcPct val="150000"/>
              </a:lnSpc>
              <a:spcBef>
                <a:spcPts val="0"/>
              </a:spcBef>
              <a:spcAft>
                <a:spcPts val="0"/>
              </a:spcAft>
              <a:buClr>
                <a:schemeClr val="lt1"/>
              </a:buClr>
              <a:buSzPts val="1500"/>
              <a:buFont typeface="Oswald"/>
              <a:buChar char="○"/>
            </a:pPr>
            <a:r>
              <a:rPr lang="en" sz="1500">
                <a:solidFill>
                  <a:schemeClr val="lt1"/>
                </a:solidFill>
                <a:latin typeface="Oswald"/>
                <a:ea typeface="Oswald"/>
                <a:cs typeface="Oswald"/>
                <a:sym typeface="Oswald"/>
              </a:rPr>
              <a:t>Played Professional Hockey for Laredo Bucks</a:t>
            </a:r>
            <a:endParaRPr sz="1500">
              <a:solidFill>
                <a:schemeClr val="lt1"/>
              </a:solidFill>
              <a:latin typeface="Oswald"/>
              <a:ea typeface="Oswald"/>
              <a:cs typeface="Oswald"/>
              <a:sym typeface="Oswald"/>
            </a:endParaRPr>
          </a:p>
          <a:p>
            <a:pPr indent="-323848" lvl="1" marL="914400" rtl="0" algn="l">
              <a:lnSpc>
                <a:spcPct val="150000"/>
              </a:lnSpc>
              <a:spcBef>
                <a:spcPts val="0"/>
              </a:spcBef>
              <a:spcAft>
                <a:spcPts val="0"/>
              </a:spcAft>
              <a:buClr>
                <a:schemeClr val="lt1"/>
              </a:buClr>
              <a:buSzPts val="1500"/>
              <a:buFont typeface="Oswald"/>
              <a:buChar char="○"/>
            </a:pPr>
            <a:r>
              <a:rPr lang="en" sz="1500">
                <a:solidFill>
                  <a:schemeClr val="lt1"/>
                </a:solidFill>
                <a:latin typeface="Oswald"/>
                <a:ea typeface="Oswald"/>
                <a:cs typeface="Oswald"/>
                <a:sym typeface="Oswald"/>
              </a:rPr>
              <a:t>Qualified for The CrossFit Games in 2015 + 2018</a:t>
            </a:r>
            <a:endParaRPr sz="1500">
              <a:solidFill>
                <a:schemeClr val="lt1"/>
              </a:solidFill>
              <a:latin typeface="Oswald"/>
              <a:ea typeface="Oswald"/>
              <a:cs typeface="Oswald"/>
              <a:sym typeface="Oswald"/>
            </a:endParaRPr>
          </a:p>
          <a:p>
            <a:pPr indent="-323848" lvl="1" marL="914400" rtl="0" algn="l">
              <a:lnSpc>
                <a:spcPct val="150000"/>
              </a:lnSpc>
              <a:spcBef>
                <a:spcPts val="0"/>
              </a:spcBef>
              <a:spcAft>
                <a:spcPts val="0"/>
              </a:spcAft>
              <a:buClr>
                <a:schemeClr val="lt1"/>
              </a:buClr>
              <a:buSzPts val="1500"/>
              <a:buFont typeface="Oswald"/>
              <a:buChar char="○"/>
            </a:pPr>
            <a:r>
              <a:rPr lang="en" sz="1500">
                <a:solidFill>
                  <a:schemeClr val="lt1"/>
                </a:solidFill>
                <a:latin typeface="Oswald"/>
                <a:ea typeface="Oswald"/>
                <a:cs typeface="Oswald"/>
                <a:sym typeface="Oswald"/>
              </a:rPr>
              <a:t>Owner of Semiahmoo Athletic Club since 2014</a:t>
            </a:r>
            <a:endParaRPr sz="1534">
              <a:solidFill>
                <a:schemeClr val="lt1"/>
              </a:solidFill>
              <a:latin typeface="Oswald"/>
              <a:ea typeface="Oswald"/>
              <a:cs typeface="Oswald"/>
              <a:sym typeface="Oswald"/>
            </a:endParaRPr>
          </a:p>
          <a:p>
            <a:pPr indent="0" lvl="0" marL="0" rtl="0" algn="l">
              <a:lnSpc>
                <a:spcPct val="95000"/>
              </a:lnSpc>
              <a:spcBef>
                <a:spcPts val="0"/>
              </a:spcBef>
              <a:spcAft>
                <a:spcPts val="1200"/>
              </a:spcAft>
              <a:buSzPts val="605"/>
              <a:buNone/>
            </a:pPr>
            <a:r>
              <a:t/>
            </a:r>
            <a:endParaRPr sz="870"/>
          </a:p>
        </p:txBody>
      </p:sp>
      <p:pic>
        <p:nvPicPr>
          <p:cNvPr id="76" name="Google Shape;76;p16"/>
          <p:cNvPicPr preferRelativeResize="0"/>
          <p:nvPr/>
        </p:nvPicPr>
        <p:blipFill rotWithShape="1">
          <a:blip r:embed="rId3">
            <a:alphaModFix/>
          </a:blip>
          <a:srcRect b="0" l="-10999" r="14937" t="0"/>
          <a:stretch/>
        </p:blipFill>
        <p:spPr>
          <a:xfrm>
            <a:off x="5424700" y="0"/>
            <a:ext cx="3719300" cy="5143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C232"/>
        </a:solidFill>
      </p:bgPr>
    </p:bg>
    <p:spTree>
      <p:nvGrpSpPr>
        <p:cNvPr id="80" name="Shape 80"/>
        <p:cNvGrpSpPr/>
        <p:nvPr/>
      </p:nvGrpSpPr>
      <p:grpSpPr>
        <a:xfrm>
          <a:off x="0" y="0"/>
          <a:ext cx="0" cy="0"/>
          <a:chOff x="0" y="0"/>
          <a:chExt cx="0" cy="0"/>
        </a:xfrm>
      </p:grpSpPr>
      <p:sp>
        <p:nvSpPr>
          <p:cNvPr id="81" name="Google Shape;81;p17"/>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swald Medium"/>
                <a:ea typeface="Oswald Medium"/>
                <a:cs typeface="Oswald Medium"/>
                <a:sym typeface="Oswald Medium"/>
              </a:rPr>
              <a:t>Why does </a:t>
            </a:r>
            <a:r>
              <a:rPr lang="en">
                <a:latin typeface="Oswald Medium"/>
                <a:ea typeface="Oswald Medium"/>
                <a:cs typeface="Oswald Medium"/>
                <a:sym typeface="Oswald Medium"/>
              </a:rPr>
              <a:t>nutrition matter?</a:t>
            </a:r>
            <a:endParaRPr>
              <a:latin typeface="Oswald Medium"/>
              <a:ea typeface="Oswald Medium"/>
              <a:cs typeface="Oswald Medium"/>
              <a:sym typeface="Oswald Medium"/>
            </a:endParaRPr>
          </a:p>
        </p:txBody>
      </p:sp>
      <p:sp>
        <p:nvSpPr>
          <p:cNvPr id="82" name="Google Shape;82;p17"/>
          <p:cNvSpPr txBox="1"/>
          <p:nvPr>
            <p:ph idx="1" type="body"/>
          </p:nvPr>
        </p:nvSpPr>
        <p:spPr>
          <a:xfrm>
            <a:off x="386175" y="1152475"/>
            <a:ext cx="8446200" cy="3613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chemeClr val="lt1"/>
                </a:solidFill>
                <a:latin typeface="Oswald"/>
                <a:ea typeface="Oswald"/>
                <a:cs typeface="Oswald"/>
                <a:sym typeface="Oswald"/>
              </a:rPr>
              <a:t>T</a:t>
            </a:r>
            <a:r>
              <a:rPr lang="en" sz="2100">
                <a:solidFill>
                  <a:schemeClr val="lt1"/>
                </a:solidFill>
                <a:latin typeface="Oswald"/>
                <a:ea typeface="Oswald"/>
                <a:cs typeface="Oswald"/>
                <a:sym typeface="Oswald"/>
              </a:rPr>
              <a:t>here is no such thing as a one-size-fits-all diet, which is why fad diets or restrictive lists of what you can and cannot eat will not serve you in learning how to achieve and sustain your goals for the rest of your life. </a:t>
            </a:r>
            <a:endParaRPr sz="2100">
              <a:solidFill>
                <a:schemeClr val="lt1"/>
              </a:solidFill>
              <a:latin typeface="Oswald"/>
              <a:ea typeface="Oswald"/>
              <a:cs typeface="Oswald"/>
              <a:sym typeface="Oswald"/>
            </a:endParaRPr>
          </a:p>
          <a:p>
            <a:pPr indent="0" lvl="0" marL="0" rtl="0" algn="l">
              <a:lnSpc>
                <a:spcPct val="100000"/>
              </a:lnSpc>
              <a:spcBef>
                <a:spcPts val="800"/>
              </a:spcBef>
              <a:spcAft>
                <a:spcPts val="0"/>
              </a:spcAft>
              <a:buSzPts val="1100"/>
              <a:buNone/>
            </a:pPr>
            <a:r>
              <a:t/>
            </a:r>
            <a:endParaRPr sz="2100">
              <a:solidFill>
                <a:schemeClr val="lt1"/>
              </a:solidFill>
              <a:latin typeface="Oswald"/>
              <a:ea typeface="Oswald"/>
              <a:cs typeface="Oswald"/>
              <a:sym typeface="Oswald"/>
            </a:endParaRPr>
          </a:p>
          <a:p>
            <a:pPr indent="0" lvl="0" marL="0" rtl="0" algn="l">
              <a:lnSpc>
                <a:spcPct val="100000"/>
              </a:lnSpc>
              <a:spcBef>
                <a:spcPts val="800"/>
              </a:spcBef>
              <a:spcAft>
                <a:spcPts val="0"/>
              </a:spcAft>
              <a:buSzPts val="1100"/>
              <a:buNone/>
            </a:pPr>
            <a:r>
              <a:rPr lang="en" sz="2100">
                <a:solidFill>
                  <a:schemeClr val="lt1"/>
                </a:solidFill>
                <a:latin typeface="Oswald"/>
                <a:ea typeface="Oswald"/>
                <a:cs typeface="Oswald"/>
                <a:sym typeface="Oswald"/>
              </a:rPr>
              <a:t>Factors such as genetics, gender, age, lifestyle, and body type all influence how your body will respond to a program. Studies have proved that the same food impacts different people in different ways, which is why learning how to personalize your diet is the true key to success.</a:t>
            </a:r>
            <a:endParaRPr sz="2100">
              <a:solidFill>
                <a:schemeClr val="lt1"/>
              </a:solidFill>
              <a:latin typeface="Oswald"/>
              <a:ea typeface="Oswald"/>
              <a:cs typeface="Oswald"/>
              <a:sym typeface="Oswald"/>
            </a:endParaRPr>
          </a:p>
          <a:p>
            <a:pPr indent="0" lvl="0" marL="0" rtl="0" algn="l">
              <a:lnSpc>
                <a:spcPct val="80000"/>
              </a:lnSpc>
              <a:spcBef>
                <a:spcPts val="800"/>
              </a:spcBef>
              <a:spcAft>
                <a:spcPts val="0"/>
              </a:spcAft>
              <a:buSzPts val="523"/>
              <a:buNone/>
            </a:pPr>
            <a:r>
              <a:t/>
            </a:r>
            <a:endParaRPr sz="2100">
              <a:solidFill>
                <a:schemeClr val="lt1"/>
              </a:solidFill>
              <a:latin typeface="Oswald"/>
              <a:ea typeface="Oswald"/>
              <a:cs typeface="Oswald"/>
              <a:sym typeface="Oswald"/>
            </a:endParaRPr>
          </a:p>
          <a:p>
            <a:pPr indent="0" lvl="0" marL="0" rtl="0" algn="l">
              <a:lnSpc>
                <a:spcPct val="100000"/>
              </a:lnSpc>
              <a:spcBef>
                <a:spcPts val="800"/>
              </a:spcBef>
              <a:spcAft>
                <a:spcPts val="0"/>
              </a:spcAft>
              <a:buClr>
                <a:schemeClr val="dk1"/>
              </a:buClr>
              <a:buSzPts val="1100"/>
              <a:buFont typeface="Arial"/>
              <a:buNone/>
            </a:pPr>
            <a:r>
              <a:rPr lang="en" sz="2100">
                <a:solidFill>
                  <a:schemeClr val="lt1"/>
                </a:solidFill>
                <a:latin typeface="Oswald"/>
                <a:ea typeface="Oswald"/>
                <a:cs typeface="Oswald"/>
                <a:sym typeface="Oswald"/>
              </a:rPr>
              <a:t>T</a:t>
            </a:r>
            <a:r>
              <a:rPr lang="en" sz="2100">
                <a:solidFill>
                  <a:schemeClr val="lt1"/>
                </a:solidFill>
                <a:latin typeface="Oswald"/>
                <a:ea typeface="Oswald"/>
                <a:cs typeface="Oswald"/>
                <a:sym typeface="Oswald"/>
              </a:rPr>
              <a:t>here is no "right way" to eat, only the best way for your unique body and goals.</a:t>
            </a:r>
            <a:endParaRPr sz="2100">
              <a:solidFill>
                <a:schemeClr val="lt1"/>
              </a:solidFill>
              <a:latin typeface="Oswald"/>
              <a:ea typeface="Oswald"/>
              <a:cs typeface="Oswald"/>
              <a:sym typeface="Oswald"/>
            </a:endParaRPr>
          </a:p>
          <a:p>
            <a:pPr indent="0" lvl="0" marL="0" rtl="0" algn="l">
              <a:lnSpc>
                <a:spcPct val="95000"/>
              </a:lnSpc>
              <a:spcBef>
                <a:spcPts val="800"/>
              </a:spcBef>
              <a:spcAft>
                <a:spcPts val="1200"/>
              </a:spcAft>
              <a:buSzPts val="523"/>
              <a:buNone/>
            </a:pPr>
            <a:r>
              <a:t/>
            </a:r>
            <a:endParaRPr sz="1055"/>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2"/>
                                        </p:tgtEl>
                                        <p:attrNameLst>
                                          <p:attrName>style.visibility</p:attrName>
                                        </p:attrNameLst>
                                      </p:cBhvr>
                                      <p:to>
                                        <p:strVal val="visible"/>
                                      </p:to>
                                    </p:set>
                                    <p:animEffect filter="fade" transition="in">
                                      <p:cBhvr>
                                        <p:cTn dur="1000"/>
                                        <p:tgtEl>
                                          <p:spTgt spid="82"/>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C232"/>
        </a:solidFill>
      </p:bgPr>
    </p:bg>
    <p:spTree>
      <p:nvGrpSpPr>
        <p:cNvPr id="86" name="Shape 86"/>
        <p:cNvGrpSpPr/>
        <p:nvPr/>
      </p:nvGrpSpPr>
      <p:grpSpPr>
        <a:xfrm>
          <a:off x="0" y="0"/>
          <a:ext cx="0" cy="0"/>
          <a:chOff x="0" y="0"/>
          <a:chExt cx="0" cy="0"/>
        </a:xfrm>
      </p:grpSpPr>
      <p:sp>
        <p:nvSpPr>
          <p:cNvPr id="87" name="Google Shape;87;p18"/>
          <p:cNvSpPr txBox="1"/>
          <p:nvPr>
            <p:ph type="title"/>
          </p:nvPr>
        </p:nvSpPr>
        <p:spPr>
          <a:xfrm>
            <a:off x="2902725" y="165000"/>
            <a:ext cx="32229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swald"/>
                <a:ea typeface="Oswald"/>
                <a:cs typeface="Oswald"/>
                <a:sym typeface="Oswald"/>
              </a:rPr>
              <a:t>Disordered Eating Habits</a:t>
            </a:r>
            <a:endParaRPr>
              <a:latin typeface="Oswald"/>
              <a:ea typeface="Oswald"/>
              <a:cs typeface="Oswald"/>
              <a:sym typeface="Oswald"/>
            </a:endParaRPr>
          </a:p>
        </p:txBody>
      </p:sp>
      <p:sp>
        <p:nvSpPr>
          <p:cNvPr id="88" name="Google Shape;88;p18"/>
          <p:cNvSpPr txBox="1"/>
          <p:nvPr>
            <p:ph idx="1" type="body"/>
          </p:nvPr>
        </p:nvSpPr>
        <p:spPr>
          <a:xfrm>
            <a:off x="387900" y="817500"/>
            <a:ext cx="8465100" cy="1220700"/>
          </a:xfrm>
          <a:prstGeom prst="rect">
            <a:avLst/>
          </a:prstGeom>
        </p:spPr>
        <p:txBody>
          <a:bodyPr anchorCtr="0" anchor="t" bIns="91425" lIns="91425" spcFirstLastPara="1" rIns="91425" wrap="square" tIns="91425">
            <a:noAutofit/>
          </a:bodyPr>
          <a:lstStyle/>
          <a:p>
            <a:pPr indent="0" lvl="0" marL="0" rtl="0" algn="l">
              <a:lnSpc>
                <a:spcPct val="115000"/>
              </a:lnSpc>
              <a:spcBef>
                <a:spcPts val="1500"/>
              </a:spcBef>
              <a:spcAft>
                <a:spcPts val="0"/>
              </a:spcAft>
              <a:buNone/>
            </a:pPr>
            <a:r>
              <a:t/>
            </a:r>
            <a:endParaRPr sz="1400">
              <a:solidFill>
                <a:schemeClr val="lt1"/>
              </a:solidFill>
              <a:latin typeface="Oswald"/>
              <a:ea typeface="Oswald"/>
              <a:cs typeface="Oswald"/>
              <a:sym typeface="Oswald"/>
            </a:endParaRPr>
          </a:p>
          <a:p>
            <a:pPr indent="0" lvl="0" marL="0" rtl="0" algn="l">
              <a:spcBef>
                <a:spcPts val="1500"/>
              </a:spcBef>
              <a:spcAft>
                <a:spcPts val="0"/>
              </a:spcAft>
              <a:buNone/>
            </a:pPr>
            <a:r>
              <a:t/>
            </a:r>
            <a:endParaRPr sz="1350">
              <a:solidFill>
                <a:srgbClr val="1D1D1E"/>
              </a:solidFill>
              <a:highlight>
                <a:srgbClr val="FFFFFF"/>
              </a:highlight>
            </a:endParaRPr>
          </a:p>
          <a:p>
            <a:pPr indent="0" lvl="0" marL="0" rtl="0" algn="l">
              <a:lnSpc>
                <a:spcPct val="100000"/>
              </a:lnSpc>
              <a:spcBef>
                <a:spcPts val="0"/>
              </a:spcBef>
              <a:spcAft>
                <a:spcPts val="0"/>
              </a:spcAft>
              <a:buSzPts val="1100"/>
              <a:buNone/>
            </a:pPr>
            <a:r>
              <a:t/>
            </a:r>
            <a:endParaRPr sz="1500">
              <a:solidFill>
                <a:schemeClr val="lt1"/>
              </a:solidFill>
              <a:latin typeface="Oswald"/>
              <a:ea typeface="Oswald"/>
              <a:cs typeface="Oswald"/>
              <a:sym typeface="Oswald"/>
            </a:endParaRPr>
          </a:p>
          <a:p>
            <a:pPr indent="0" lvl="0" marL="0" rtl="0" algn="l">
              <a:lnSpc>
                <a:spcPct val="100000"/>
              </a:lnSpc>
              <a:spcBef>
                <a:spcPts val="0"/>
              </a:spcBef>
              <a:spcAft>
                <a:spcPts val="0"/>
              </a:spcAft>
              <a:buSzPts val="1100"/>
              <a:buNone/>
            </a:pPr>
            <a:r>
              <a:t/>
            </a:r>
            <a:endParaRPr sz="1500">
              <a:solidFill>
                <a:schemeClr val="lt1"/>
              </a:solidFill>
              <a:latin typeface="Oswald"/>
              <a:ea typeface="Oswald"/>
              <a:cs typeface="Oswald"/>
              <a:sym typeface="Oswald"/>
            </a:endParaRPr>
          </a:p>
          <a:p>
            <a:pPr indent="0" lvl="0" marL="0" rtl="0" algn="l">
              <a:lnSpc>
                <a:spcPct val="100000"/>
              </a:lnSpc>
              <a:spcBef>
                <a:spcPts val="0"/>
              </a:spcBef>
              <a:spcAft>
                <a:spcPts val="0"/>
              </a:spcAft>
              <a:buSzPts val="1100"/>
              <a:buNone/>
            </a:pPr>
            <a:r>
              <a:t/>
            </a:r>
            <a:endParaRPr>
              <a:solidFill>
                <a:schemeClr val="lt1"/>
              </a:solidFill>
              <a:latin typeface="Oswald"/>
              <a:ea typeface="Oswald"/>
              <a:cs typeface="Oswald"/>
              <a:sym typeface="Oswald"/>
            </a:endParaRPr>
          </a:p>
          <a:p>
            <a:pPr indent="0" lvl="0" marL="0" rtl="0" algn="l">
              <a:lnSpc>
                <a:spcPct val="100000"/>
              </a:lnSpc>
              <a:spcBef>
                <a:spcPts val="800"/>
              </a:spcBef>
              <a:spcAft>
                <a:spcPts val="0"/>
              </a:spcAft>
              <a:buSzPts val="1100"/>
              <a:buNone/>
            </a:pPr>
            <a:r>
              <a:t/>
            </a:r>
            <a:endParaRPr>
              <a:solidFill>
                <a:schemeClr val="lt1"/>
              </a:solidFill>
              <a:latin typeface="Oswald"/>
              <a:ea typeface="Oswald"/>
              <a:cs typeface="Oswald"/>
              <a:sym typeface="Oswald"/>
            </a:endParaRPr>
          </a:p>
          <a:p>
            <a:pPr indent="0" lvl="0" marL="0" rtl="0" algn="l">
              <a:lnSpc>
                <a:spcPct val="100000"/>
              </a:lnSpc>
              <a:spcBef>
                <a:spcPts val="800"/>
              </a:spcBef>
              <a:spcAft>
                <a:spcPts val="0"/>
              </a:spcAft>
              <a:buSzPts val="1100"/>
              <a:buNone/>
            </a:pPr>
            <a:r>
              <a:t/>
            </a:r>
            <a:endParaRPr sz="1600">
              <a:solidFill>
                <a:schemeClr val="lt1"/>
              </a:solidFill>
              <a:latin typeface="Oswald Light"/>
              <a:ea typeface="Oswald Light"/>
              <a:cs typeface="Oswald Light"/>
              <a:sym typeface="Oswald Light"/>
            </a:endParaRPr>
          </a:p>
          <a:p>
            <a:pPr indent="0" lvl="0" marL="0" rtl="0" algn="l">
              <a:lnSpc>
                <a:spcPct val="100000"/>
              </a:lnSpc>
              <a:spcBef>
                <a:spcPts val="0"/>
              </a:spcBef>
              <a:spcAft>
                <a:spcPts val="0"/>
              </a:spcAft>
              <a:buSzPts val="1100"/>
              <a:buNone/>
            </a:pPr>
            <a:r>
              <a:t/>
            </a:r>
            <a:endParaRPr sz="1700">
              <a:solidFill>
                <a:schemeClr val="lt1"/>
              </a:solidFill>
              <a:latin typeface="Oswald Light"/>
              <a:ea typeface="Oswald Light"/>
              <a:cs typeface="Oswald Light"/>
              <a:sym typeface="Oswald Light"/>
            </a:endParaRPr>
          </a:p>
          <a:p>
            <a:pPr indent="0" lvl="0" marL="0" rtl="0" algn="l">
              <a:lnSpc>
                <a:spcPct val="100000"/>
              </a:lnSpc>
              <a:spcBef>
                <a:spcPts val="0"/>
              </a:spcBef>
              <a:spcAft>
                <a:spcPts val="1200"/>
              </a:spcAft>
              <a:buSzPts val="523"/>
              <a:buNone/>
            </a:pPr>
            <a:r>
              <a:t/>
            </a:r>
            <a:endParaRPr sz="855"/>
          </a:p>
        </p:txBody>
      </p:sp>
      <p:pic>
        <p:nvPicPr>
          <p:cNvPr id="89" name="Google Shape;89;p18"/>
          <p:cNvPicPr preferRelativeResize="0"/>
          <p:nvPr/>
        </p:nvPicPr>
        <p:blipFill>
          <a:blip r:embed="rId3">
            <a:alphaModFix/>
          </a:blip>
          <a:stretch>
            <a:fillRect/>
          </a:stretch>
        </p:blipFill>
        <p:spPr>
          <a:xfrm>
            <a:off x="3247825" y="1600975"/>
            <a:ext cx="2953149" cy="3390126"/>
          </a:xfrm>
          <a:prstGeom prst="rect">
            <a:avLst/>
          </a:prstGeom>
          <a:noFill/>
          <a:ln>
            <a:noFill/>
          </a:ln>
        </p:spPr>
      </p:pic>
      <p:pic>
        <p:nvPicPr>
          <p:cNvPr id="90" name="Google Shape;90;p18"/>
          <p:cNvPicPr preferRelativeResize="0"/>
          <p:nvPr/>
        </p:nvPicPr>
        <p:blipFill>
          <a:blip r:embed="rId4">
            <a:alphaModFix/>
          </a:blip>
          <a:stretch>
            <a:fillRect/>
          </a:stretch>
        </p:blipFill>
        <p:spPr>
          <a:xfrm>
            <a:off x="464102" y="1600975"/>
            <a:ext cx="2592550" cy="3390123"/>
          </a:xfrm>
          <a:prstGeom prst="rect">
            <a:avLst/>
          </a:prstGeom>
          <a:noFill/>
          <a:ln>
            <a:noFill/>
          </a:ln>
        </p:spPr>
      </p:pic>
      <p:pic>
        <p:nvPicPr>
          <p:cNvPr id="91" name="Google Shape;91;p18"/>
          <p:cNvPicPr preferRelativeResize="0"/>
          <p:nvPr/>
        </p:nvPicPr>
        <p:blipFill>
          <a:blip r:embed="rId5">
            <a:alphaModFix/>
          </a:blip>
          <a:stretch>
            <a:fillRect/>
          </a:stretch>
        </p:blipFill>
        <p:spPr>
          <a:xfrm>
            <a:off x="6392154" y="1600975"/>
            <a:ext cx="2325273" cy="3390126"/>
          </a:xfrm>
          <a:prstGeom prst="rect">
            <a:avLst/>
          </a:prstGeom>
          <a:noFill/>
          <a:ln>
            <a:noFill/>
          </a:ln>
        </p:spPr>
      </p:pic>
      <p:sp>
        <p:nvSpPr>
          <p:cNvPr id="92" name="Google Shape;92;p18"/>
          <p:cNvSpPr txBox="1"/>
          <p:nvPr>
            <p:ph idx="1" type="body"/>
          </p:nvPr>
        </p:nvSpPr>
        <p:spPr>
          <a:xfrm>
            <a:off x="464050" y="495200"/>
            <a:ext cx="2592600" cy="1220700"/>
          </a:xfrm>
          <a:prstGeom prst="rect">
            <a:avLst/>
          </a:prstGeom>
        </p:spPr>
        <p:txBody>
          <a:bodyPr anchorCtr="0" anchor="t" bIns="91425" lIns="91425" spcFirstLastPara="1" rIns="91425" wrap="square" tIns="91425">
            <a:noAutofit/>
          </a:bodyPr>
          <a:lstStyle/>
          <a:p>
            <a:pPr indent="0" lvl="0" marL="0" rtl="0" algn="l">
              <a:lnSpc>
                <a:spcPct val="115000"/>
              </a:lnSpc>
              <a:spcBef>
                <a:spcPts val="1500"/>
              </a:spcBef>
              <a:spcAft>
                <a:spcPts val="0"/>
              </a:spcAft>
              <a:buNone/>
            </a:pPr>
            <a:r>
              <a:rPr lang="en" sz="1400">
                <a:solidFill>
                  <a:schemeClr val="lt1"/>
                </a:solidFill>
                <a:latin typeface="Oswald"/>
                <a:ea typeface="Oswald"/>
                <a:cs typeface="Oswald"/>
                <a:sym typeface="Oswald"/>
              </a:rPr>
              <a:t>2008</a:t>
            </a:r>
            <a:endParaRPr sz="1400">
              <a:solidFill>
                <a:schemeClr val="lt1"/>
              </a:solidFill>
              <a:latin typeface="Oswald"/>
              <a:ea typeface="Oswald"/>
              <a:cs typeface="Oswald"/>
              <a:sym typeface="Oswald"/>
            </a:endParaRPr>
          </a:p>
          <a:p>
            <a:pPr indent="0" lvl="0" marL="0" rtl="0" algn="l">
              <a:lnSpc>
                <a:spcPct val="115000"/>
              </a:lnSpc>
              <a:spcBef>
                <a:spcPts val="1500"/>
              </a:spcBef>
              <a:spcAft>
                <a:spcPts val="0"/>
              </a:spcAft>
              <a:buNone/>
            </a:pPr>
            <a:r>
              <a:rPr lang="en" sz="1400">
                <a:solidFill>
                  <a:schemeClr val="lt1"/>
                </a:solidFill>
                <a:latin typeface="Oswald"/>
                <a:ea typeface="Oswald"/>
                <a:cs typeface="Oswald"/>
                <a:sym typeface="Oswald"/>
              </a:rPr>
              <a:t>-excessive cardio + extreme caloric restriction to lose body fat </a:t>
            </a:r>
            <a:endParaRPr sz="1400">
              <a:solidFill>
                <a:schemeClr val="lt1"/>
              </a:solidFill>
              <a:latin typeface="Oswald"/>
              <a:ea typeface="Oswald"/>
              <a:cs typeface="Oswald"/>
              <a:sym typeface="Oswald"/>
            </a:endParaRPr>
          </a:p>
          <a:p>
            <a:pPr indent="0" lvl="0" marL="0" rtl="0" algn="l">
              <a:spcBef>
                <a:spcPts val="1500"/>
              </a:spcBef>
              <a:spcAft>
                <a:spcPts val="0"/>
              </a:spcAft>
              <a:buNone/>
            </a:pPr>
            <a:r>
              <a:t/>
            </a:r>
            <a:endParaRPr sz="1350">
              <a:solidFill>
                <a:srgbClr val="1D1D1E"/>
              </a:solidFill>
              <a:highlight>
                <a:srgbClr val="FFFFFF"/>
              </a:highlight>
            </a:endParaRPr>
          </a:p>
          <a:p>
            <a:pPr indent="0" lvl="0" marL="0" rtl="0" algn="l">
              <a:lnSpc>
                <a:spcPct val="100000"/>
              </a:lnSpc>
              <a:spcBef>
                <a:spcPts val="0"/>
              </a:spcBef>
              <a:spcAft>
                <a:spcPts val="0"/>
              </a:spcAft>
              <a:buSzPts val="1100"/>
              <a:buNone/>
            </a:pPr>
            <a:r>
              <a:t/>
            </a:r>
            <a:endParaRPr sz="1500">
              <a:solidFill>
                <a:schemeClr val="lt1"/>
              </a:solidFill>
              <a:latin typeface="Oswald"/>
              <a:ea typeface="Oswald"/>
              <a:cs typeface="Oswald"/>
              <a:sym typeface="Oswald"/>
            </a:endParaRPr>
          </a:p>
          <a:p>
            <a:pPr indent="0" lvl="0" marL="0" rtl="0" algn="l">
              <a:lnSpc>
                <a:spcPct val="100000"/>
              </a:lnSpc>
              <a:spcBef>
                <a:spcPts val="0"/>
              </a:spcBef>
              <a:spcAft>
                <a:spcPts val="0"/>
              </a:spcAft>
              <a:buSzPts val="1100"/>
              <a:buNone/>
            </a:pPr>
            <a:r>
              <a:t/>
            </a:r>
            <a:endParaRPr sz="1500">
              <a:solidFill>
                <a:schemeClr val="lt1"/>
              </a:solidFill>
              <a:latin typeface="Oswald"/>
              <a:ea typeface="Oswald"/>
              <a:cs typeface="Oswald"/>
              <a:sym typeface="Oswald"/>
            </a:endParaRPr>
          </a:p>
          <a:p>
            <a:pPr indent="0" lvl="0" marL="0" rtl="0" algn="l">
              <a:lnSpc>
                <a:spcPct val="100000"/>
              </a:lnSpc>
              <a:spcBef>
                <a:spcPts val="0"/>
              </a:spcBef>
              <a:spcAft>
                <a:spcPts val="0"/>
              </a:spcAft>
              <a:buSzPts val="1100"/>
              <a:buNone/>
            </a:pPr>
            <a:r>
              <a:t/>
            </a:r>
            <a:endParaRPr>
              <a:solidFill>
                <a:schemeClr val="lt1"/>
              </a:solidFill>
              <a:latin typeface="Oswald"/>
              <a:ea typeface="Oswald"/>
              <a:cs typeface="Oswald"/>
              <a:sym typeface="Oswald"/>
            </a:endParaRPr>
          </a:p>
          <a:p>
            <a:pPr indent="0" lvl="0" marL="0" rtl="0" algn="l">
              <a:lnSpc>
                <a:spcPct val="100000"/>
              </a:lnSpc>
              <a:spcBef>
                <a:spcPts val="800"/>
              </a:spcBef>
              <a:spcAft>
                <a:spcPts val="0"/>
              </a:spcAft>
              <a:buSzPts val="1100"/>
              <a:buNone/>
            </a:pPr>
            <a:r>
              <a:t/>
            </a:r>
            <a:endParaRPr>
              <a:solidFill>
                <a:schemeClr val="lt1"/>
              </a:solidFill>
              <a:latin typeface="Oswald"/>
              <a:ea typeface="Oswald"/>
              <a:cs typeface="Oswald"/>
              <a:sym typeface="Oswald"/>
            </a:endParaRPr>
          </a:p>
          <a:p>
            <a:pPr indent="0" lvl="0" marL="0" rtl="0" algn="l">
              <a:lnSpc>
                <a:spcPct val="100000"/>
              </a:lnSpc>
              <a:spcBef>
                <a:spcPts val="800"/>
              </a:spcBef>
              <a:spcAft>
                <a:spcPts val="0"/>
              </a:spcAft>
              <a:buSzPts val="1100"/>
              <a:buNone/>
            </a:pPr>
            <a:r>
              <a:t/>
            </a:r>
            <a:endParaRPr sz="1600">
              <a:solidFill>
                <a:schemeClr val="lt1"/>
              </a:solidFill>
              <a:latin typeface="Oswald Light"/>
              <a:ea typeface="Oswald Light"/>
              <a:cs typeface="Oswald Light"/>
              <a:sym typeface="Oswald Light"/>
            </a:endParaRPr>
          </a:p>
          <a:p>
            <a:pPr indent="0" lvl="0" marL="0" rtl="0" algn="l">
              <a:lnSpc>
                <a:spcPct val="100000"/>
              </a:lnSpc>
              <a:spcBef>
                <a:spcPts val="0"/>
              </a:spcBef>
              <a:spcAft>
                <a:spcPts val="0"/>
              </a:spcAft>
              <a:buSzPts val="1100"/>
              <a:buNone/>
            </a:pPr>
            <a:r>
              <a:t/>
            </a:r>
            <a:endParaRPr sz="1700">
              <a:solidFill>
                <a:schemeClr val="lt1"/>
              </a:solidFill>
              <a:latin typeface="Oswald Light"/>
              <a:ea typeface="Oswald Light"/>
              <a:cs typeface="Oswald Light"/>
              <a:sym typeface="Oswald Light"/>
            </a:endParaRPr>
          </a:p>
          <a:p>
            <a:pPr indent="0" lvl="0" marL="0" rtl="0" algn="l">
              <a:lnSpc>
                <a:spcPct val="100000"/>
              </a:lnSpc>
              <a:spcBef>
                <a:spcPts val="0"/>
              </a:spcBef>
              <a:spcAft>
                <a:spcPts val="1200"/>
              </a:spcAft>
              <a:buSzPts val="523"/>
              <a:buNone/>
            </a:pPr>
            <a:r>
              <a:t/>
            </a:r>
            <a:endParaRPr sz="855"/>
          </a:p>
        </p:txBody>
      </p:sp>
      <p:sp>
        <p:nvSpPr>
          <p:cNvPr id="93" name="Google Shape;93;p18"/>
          <p:cNvSpPr txBox="1"/>
          <p:nvPr>
            <p:ph idx="1" type="body"/>
          </p:nvPr>
        </p:nvSpPr>
        <p:spPr>
          <a:xfrm>
            <a:off x="6392150" y="532675"/>
            <a:ext cx="2460900" cy="1220700"/>
          </a:xfrm>
          <a:prstGeom prst="rect">
            <a:avLst/>
          </a:prstGeom>
        </p:spPr>
        <p:txBody>
          <a:bodyPr anchorCtr="0" anchor="t" bIns="91425" lIns="91425" spcFirstLastPara="1" rIns="91425" wrap="square" tIns="91425">
            <a:noAutofit/>
          </a:bodyPr>
          <a:lstStyle/>
          <a:p>
            <a:pPr indent="0" lvl="0" marL="0" rtl="0" algn="l">
              <a:lnSpc>
                <a:spcPct val="115000"/>
              </a:lnSpc>
              <a:spcBef>
                <a:spcPts val="1500"/>
              </a:spcBef>
              <a:spcAft>
                <a:spcPts val="0"/>
              </a:spcAft>
              <a:buNone/>
            </a:pPr>
            <a:r>
              <a:rPr lang="en" sz="1400">
                <a:solidFill>
                  <a:schemeClr val="lt1"/>
                </a:solidFill>
                <a:latin typeface="Oswald"/>
                <a:ea typeface="Oswald"/>
                <a:cs typeface="Oswald"/>
                <a:sym typeface="Oswald"/>
              </a:rPr>
              <a:t>2022</a:t>
            </a:r>
            <a:endParaRPr sz="1400">
              <a:solidFill>
                <a:schemeClr val="lt1"/>
              </a:solidFill>
              <a:latin typeface="Oswald"/>
              <a:ea typeface="Oswald"/>
              <a:cs typeface="Oswald"/>
              <a:sym typeface="Oswald"/>
            </a:endParaRPr>
          </a:p>
          <a:p>
            <a:pPr indent="0" lvl="0" marL="0" rtl="0" algn="l">
              <a:lnSpc>
                <a:spcPct val="115000"/>
              </a:lnSpc>
              <a:spcBef>
                <a:spcPts val="1500"/>
              </a:spcBef>
              <a:spcAft>
                <a:spcPts val="0"/>
              </a:spcAft>
              <a:buNone/>
            </a:pPr>
            <a:r>
              <a:rPr lang="en" sz="1400">
                <a:solidFill>
                  <a:schemeClr val="lt1"/>
                </a:solidFill>
                <a:latin typeface="Oswald"/>
                <a:ea typeface="Oswald"/>
                <a:cs typeface="Oswald"/>
                <a:sym typeface="Oswald"/>
              </a:rPr>
              <a:t>-strength training and eating enough food to fuel muscle growth</a:t>
            </a:r>
            <a:endParaRPr sz="1400">
              <a:solidFill>
                <a:schemeClr val="lt1"/>
              </a:solidFill>
              <a:latin typeface="Oswald"/>
              <a:ea typeface="Oswald"/>
              <a:cs typeface="Oswald"/>
              <a:sym typeface="Oswald"/>
            </a:endParaRPr>
          </a:p>
          <a:p>
            <a:pPr indent="0" lvl="0" marL="0" rtl="0" algn="l">
              <a:lnSpc>
                <a:spcPct val="115000"/>
              </a:lnSpc>
              <a:spcBef>
                <a:spcPts val="1500"/>
              </a:spcBef>
              <a:spcAft>
                <a:spcPts val="0"/>
              </a:spcAft>
              <a:buNone/>
            </a:pPr>
            <a:r>
              <a:t/>
            </a:r>
            <a:endParaRPr sz="1400">
              <a:solidFill>
                <a:schemeClr val="lt1"/>
              </a:solidFill>
              <a:latin typeface="Oswald"/>
              <a:ea typeface="Oswald"/>
              <a:cs typeface="Oswald"/>
              <a:sym typeface="Oswald"/>
            </a:endParaRPr>
          </a:p>
          <a:p>
            <a:pPr indent="0" lvl="0" marL="0" rtl="0" algn="l">
              <a:spcBef>
                <a:spcPts val="1500"/>
              </a:spcBef>
              <a:spcAft>
                <a:spcPts val="0"/>
              </a:spcAft>
              <a:buNone/>
            </a:pPr>
            <a:r>
              <a:t/>
            </a:r>
            <a:endParaRPr sz="1350">
              <a:solidFill>
                <a:srgbClr val="1D1D1E"/>
              </a:solidFill>
              <a:highlight>
                <a:srgbClr val="FFFFFF"/>
              </a:highlight>
            </a:endParaRPr>
          </a:p>
          <a:p>
            <a:pPr indent="0" lvl="0" marL="0" rtl="0" algn="l">
              <a:lnSpc>
                <a:spcPct val="100000"/>
              </a:lnSpc>
              <a:spcBef>
                <a:spcPts val="0"/>
              </a:spcBef>
              <a:spcAft>
                <a:spcPts val="0"/>
              </a:spcAft>
              <a:buSzPts val="1100"/>
              <a:buNone/>
            </a:pPr>
            <a:r>
              <a:t/>
            </a:r>
            <a:endParaRPr sz="1500">
              <a:solidFill>
                <a:schemeClr val="lt1"/>
              </a:solidFill>
              <a:latin typeface="Oswald"/>
              <a:ea typeface="Oswald"/>
              <a:cs typeface="Oswald"/>
              <a:sym typeface="Oswald"/>
            </a:endParaRPr>
          </a:p>
          <a:p>
            <a:pPr indent="0" lvl="0" marL="0" rtl="0" algn="l">
              <a:lnSpc>
                <a:spcPct val="100000"/>
              </a:lnSpc>
              <a:spcBef>
                <a:spcPts val="0"/>
              </a:spcBef>
              <a:spcAft>
                <a:spcPts val="0"/>
              </a:spcAft>
              <a:buSzPts val="1100"/>
              <a:buNone/>
            </a:pPr>
            <a:r>
              <a:t/>
            </a:r>
            <a:endParaRPr sz="1500">
              <a:solidFill>
                <a:schemeClr val="lt1"/>
              </a:solidFill>
              <a:latin typeface="Oswald"/>
              <a:ea typeface="Oswald"/>
              <a:cs typeface="Oswald"/>
              <a:sym typeface="Oswald"/>
            </a:endParaRPr>
          </a:p>
          <a:p>
            <a:pPr indent="0" lvl="0" marL="0" rtl="0" algn="l">
              <a:lnSpc>
                <a:spcPct val="100000"/>
              </a:lnSpc>
              <a:spcBef>
                <a:spcPts val="0"/>
              </a:spcBef>
              <a:spcAft>
                <a:spcPts val="0"/>
              </a:spcAft>
              <a:buSzPts val="1100"/>
              <a:buNone/>
            </a:pPr>
            <a:r>
              <a:t/>
            </a:r>
            <a:endParaRPr>
              <a:solidFill>
                <a:schemeClr val="lt1"/>
              </a:solidFill>
              <a:latin typeface="Oswald"/>
              <a:ea typeface="Oswald"/>
              <a:cs typeface="Oswald"/>
              <a:sym typeface="Oswald"/>
            </a:endParaRPr>
          </a:p>
          <a:p>
            <a:pPr indent="0" lvl="0" marL="0" rtl="0" algn="l">
              <a:lnSpc>
                <a:spcPct val="100000"/>
              </a:lnSpc>
              <a:spcBef>
                <a:spcPts val="800"/>
              </a:spcBef>
              <a:spcAft>
                <a:spcPts val="0"/>
              </a:spcAft>
              <a:buSzPts val="1100"/>
              <a:buNone/>
            </a:pPr>
            <a:r>
              <a:t/>
            </a:r>
            <a:endParaRPr>
              <a:solidFill>
                <a:schemeClr val="lt1"/>
              </a:solidFill>
              <a:latin typeface="Oswald"/>
              <a:ea typeface="Oswald"/>
              <a:cs typeface="Oswald"/>
              <a:sym typeface="Oswald"/>
            </a:endParaRPr>
          </a:p>
          <a:p>
            <a:pPr indent="0" lvl="0" marL="0" rtl="0" algn="l">
              <a:lnSpc>
                <a:spcPct val="100000"/>
              </a:lnSpc>
              <a:spcBef>
                <a:spcPts val="800"/>
              </a:spcBef>
              <a:spcAft>
                <a:spcPts val="0"/>
              </a:spcAft>
              <a:buSzPts val="1100"/>
              <a:buNone/>
            </a:pPr>
            <a:r>
              <a:t/>
            </a:r>
            <a:endParaRPr sz="1600">
              <a:solidFill>
                <a:schemeClr val="lt1"/>
              </a:solidFill>
              <a:latin typeface="Oswald Light"/>
              <a:ea typeface="Oswald Light"/>
              <a:cs typeface="Oswald Light"/>
              <a:sym typeface="Oswald Light"/>
            </a:endParaRPr>
          </a:p>
          <a:p>
            <a:pPr indent="0" lvl="0" marL="0" rtl="0" algn="l">
              <a:lnSpc>
                <a:spcPct val="100000"/>
              </a:lnSpc>
              <a:spcBef>
                <a:spcPts val="0"/>
              </a:spcBef>
              <a:spcAft>
                <a:spcPts val="0"/>
              </a:spcAft>
              <a:buSzPts val="1100"/>
              <a:buNone/>
            </a:pPr>
            <a:r>
              <a:t/>
            </a:r>
            <a:endParaRPr sz="1700">
              <a:solidFill>
                <a:schemeClr val="lt1"/>
              </a:solidFill>
              <a:latin typeface="Oswald Light"/>
              <a:ea typeface="Oswald Light"/>
              <a:cs typeface="Oswald Light"/>
              <a:sym typeface="Oswald Light"/>
            </a:endParaRPr>
          </a:p>
          <a:p>
            <a:pPr indent="0" lvl="0" marL="0" rtl="0" algn="l">
              <a:lnSpc>
                <a:spcPct val="100000"/>
              </a:lnSpc>
              <a:spcBef>
                <a:spcPts val="0"/>
              </a:spcBef>
              <a:spcAft>
                <a:spcPts val="1200"/>
              </a:spcAft>
              <a:buSzPts val="523"/>
              <a:buNone/>
            </a:pPr>
            <a:r>
              <a:t/>
            </a:r>
            <a:endParaRPr sz="855"/>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88"/>
                                        </p:tgtEl>
                                        <p:attrNameLst>
                                          <p:attrName>style.visibility</p:attrName>
                                        </p:attrNameLst>
                                      </p:cBhvr>
                                      <p:to>
                                        <p:strVal val="visible"/>
                                      </p:to>
                                    </p:set>
                                    <p:animEffect filter="fade" transition="in">
                                      <p:cBhvr>
                                        <p:cTn dur="1000"/>
                                        <p:tgtEl>
                                          <p:spTgt spid="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C232"/>
        </a:solidFill>
      </p:bgPr>
    </p:bg>
    <p:spTree>
      <p:nvGrpSpPr>
        <p:cNvPr id="97" name="Shape 97"/>
        <p:cNvGrpSpPr/>
        <p:nvPr/>
      </p:nvGrpSpPr>
      <p:grpSpPr>
        <a:xfrm>
          <a:off x="0" y="0"/>
          <a:ext cx="0" cy="0"/>
          <a:chOff x="0" y="0"/>
          <a:chExt cx="0" cy="0"/>
        </a:xfrm>
      </p:grpSpPr>
      <p:sp>
        <p:nvSpPr>
          <p:cNvPr id="98" name="Google Shape;98;p19"/>
          <p:cNvSpPr txBox="1"/>
          <p:nvPr>
            <p:ph type="title"/>
          </p:nvPr>
        </p:nvSpPr>
        <p:spPr>
          <a:xfrm>
            <a:off x="311700" y="2926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swald"/>
                <a:ea typeface="Oswald"/>
                <a:cs typeface="Oswald"/>
                <a:sym typeface="Oswald"/>
              </a:rPr>
              <a:t>Food Freedom</a:t>
            </a:r>
            <a:endParaRPr>
              <a:latin typeface="Oswald"/>
              <a:ea typeface="Oswald"/>
              <a:cs typeface="Oswald"/>
              <a:sym typeface="Oswald"/>
            </a:endParaRPr>
          </a:p>
        </p:txBody>
      </p:sp>
      <p:sp>
        <p:nvSpPr>
          <p:cNvPr id="99" name="Google Shape;99;p19"/>
          <p:cNvSpPr txBox="1"/>
          <p:nvPr>
            <p:ph idx="1" type="body"/>
          </p:nvPr>
        </p:nvSpPr>
        <p:spPr>
          <a:xfrm>
            <a:off x="387900" y="817500"/>
            <a:ext cx="8465100" cy="1220700"/>
          </a:xfrm>
          <a:prstGeom prst="rect">
            <a:avLst/>
          </a:prstGeom>
        </p:spPr>
        <p:txBody>
          <a:bodyPr anchorCtr="0" anchor="t" bIns="91425" lIns="91425" spcFirstLastPara="1" rIns="91425" wrap="square" tIns="91425">
            <a:noAutofit/>
          </a:bodyPr>
          <a:lstStyle/>
          <a:p>
            <a:pPr indent="0" lvl="0" marL="0" rtl="0" algn="l">
              <a:lnSpc>
                <a:spcPct val="115000"/>
              </a:lnSpc>
              <a:spcBef>
                <a:spcPts val="1500"/>
              </a:spcBef>
              <a:spcAft>
                <a:spcPts val="0"/>
              </a:spcAft>
              <a:buNone/>
            </a:pPr>
            <a:r>
              <a:rPr lang="en">
                <a:solidFill>
                  <a:schemeClr val="lt1"/>
                </a:solidFill>
                <a:latin typeface="Oswald"/>
                <a:ea typeface="Oswald"/>
                <a:cs typeface="Oswald"/>
                <a:sym typeface="Oswald"/>
              </a:rPr>
              <a:t>There’s no problem in having food preferences, but when they morph into rigid rules, and trigger you to feel bad about yourself, it’s time to question those food rules before they take a negative toll on your mental and physical health.</a:t>
            </a:r>
            <a:endParaRPr>
              <a:solidFill>
                <a:schemeClr val="lt1"/>
              </a:solidFill>
              <a:latin typeface="Oswald"/>
              <a:ea typeface="Oswald"/>
              <a:cs typeface="Oswald"/>
              <a:sym typeface="Oswald"/>
            </a:endParaRPr>
          </a:p>
          <a:p>
            <a:pPr indent="0" lvl="0" marL="0" rtl="0" algn="l">
              <a:lnSpc>
                <a:spcPct val="115000"/>
              </a:lnSpc>
              <a:spcBef>
                <a:spcPts val="1500"/>
              </a:spcBef>
              <a:spcAft>
                <a:spcPts val="0"/>
              </a:spcAft>
              <a:buNone/>
            </a:pPr>
            <a:r>
              <a:rPr lang="en">
                <a:solidFill>
                  <a:schemeClr val="lt1"/>
                </a:solidFill>
                <a:latin typeface="Oswald"/>
                <a:ea typeface="Oswald"/>
                <a:cs typeface="Oswald"/>
                <a:sym typeface="Oswald"/>
              </a:rPr>
              <a:t>There is no morality or guilt in what you eat. ⁣The only foods you should avoid are the ones that you are allergic to.</a:t>
            </a:r>
            <a:endParaRPr>
              <a:solidFill>
                <a:schemeClr val="lt1"/>
              </a:solidFill>
              <a:latin typeface="Oswald"/>
              <a:ea typeface="Oswald"/>
              <a:cs typeface="Oswald"/>
              <a:sym typeface="Oswald"/>
            </a:endParaRPr>
          </a:p>
          <a:p>
            <a:pPr indent="0" lvl="0" marL="0" rtl="0" algn="l">
              <a:lnSpc>
                <a:spcPct val="115000"/>
              </a:lnSpc>
              <a:spcBef>
                <a:spcPts val="1500"/>
              </a:spcBef>
              <a:spcAft>
                <a:spcPts val="0"/>
              </a:spcAft>
              <a:buNone/>
            </a:pPr>
            <a:r>
              <a:rPr lang="en">
                <a:solidFill>
                  <a:schemeClr val="lt1"/>
                </a:solidFill>
                <a:latin typeface="Oswald"/>
                <a:ea typeface="Oswald"/>
                <a:cs typeface="Oswald"/>
                <a:sym typeface="Oswald"/>
              </a:rPr>
              <a:t>Learning how to fuel adequately for your body’s energy requirements NOW will empower you to experience food freedom for the rest of your life. Food freedom is embracing the freedom to eat foods that make you feel good, that are enjoyable and satisfying, and without unnecessary restriction. Food freedom means eating in a way that enhances your life, and that is helpful to your mind, and body, and emotions, and spirit, and culture.</a:t>
            </a:r>
            <a:endParaRPr>
              <a:solidFill>
                <a:schemeClr val="lt1"/>
              </a:solidFill>
              <a:latin typeface="Oswald"/>
              <a:ea typeface="Oswald"/>
              <a:cs typeface="Oswald"/>
              <a:sym typeface="Oswald"/>
            </a:endParaRPr>
          </a:p>
          <a:p>
            <a:pPr indent="0" lvl="0" marL="0" rtl="0" algn="l">
              <a:lnSpc>
                <a:spcPct val="100000"/>
              </a:lnSpc>
              <a:spcBef>
                <a:spcPts val="1500"/>
              </a:spcBef>
              <a:spcAft>
                <a:spcPts val="1200"/>
              </a:spcAft>
              <a:buSzPts val="523"/>
              <a:buNone/>
            </a:pPr>
            <a:r>
              <a:t/>
            </a:r>
            <a:endParaRPr sz="855"/>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99"/>
                                        </p:tgtEl>
                                        <p:attrNameLst>
                                          <p:attrName>style.visibility</p:attrName>
                                        </p:attrNameLst>
                                      </p:cBhvr>
                                      <p:to>
                                        <p:strVal val="visible"/>
                                      </p:to>
                                    </p:set>
                                    <p:animEffect filter="fade" transition="in">
                                      <p:cBhvr>
                                        <p:cTn dur="1000"/>
                                        <p:tgtEl>
                                          <p:spTgt spid="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C232"/>
        </a:solidFill>
      </p:bgPr>
    </p:bg>
    <p:spTree>
      <p:nvGrpSpPr>
        <p:cNvPr id="103" name="Shape 103"/>
        <p:cNvGrpSpPr/>
        <p:nvPr/>
      </p:nvGrpSpPr>
      <p:grpSpPr>
        <a:xfrm>
          <a:off x="0" y="0"/>
          <a:ext cx="0" cy="0"/>
          <a:chOff x="0" y="0"/>
          <a:chExt cx="0" cy="0"/>
        </a:xfrm>
      </p:grpSpPr>
      <p:sp>
        <p:nvSpPr>
          <p:cNvPr id="104" name="Google Shape;104;p20"/>
          <p:cNvSpPr txBox="1"/>
          <p:nvPr>
            <p:ph type="title"/>
          </p:nvPr>
        </p:nvSpPr>
        <p:spPr>
          <a:xfrm>
            <a:off x="311700" y="304950"/>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swald"/>
                <a:ea typeface="Oswald"/>
                <a:cs typeface="Oswald"/>
                <a:sym typeface="Oswald"/>
              </a:rPr>
              <a:t>Food Freedom</a:t>
            </a:r>
            <a:endParaRPr>
              <a:latin typeface="Oswald"/>
              <a:ea typeface="Oswald"/>
              <a:cs typeface="Oswald"/>
              <a:sym typeface="Oswald"/>
            </a:endParaRPr>
          </a:p>
        </p:txBody>
      </p:sp>
      <p:sp>
        <p:nvSpPr>
          <p:cNvPr id="105" name="Google Shape;105;p20"/>
          <p:cNvSpPr/>
          <p:nvPr/>
        </p:nvSpPr>
        <p:spPr>
          <a:xfrm>
            <a:off x="2448750" y="1101375"/>
            <a:ext cx="4246500" cy="3451800"/>
          </a:xfrm>
          <a:prstGeom prst="ellipse">
            <a:avLst/>
          </a:prstGeom>
          <a:solidFill>
            <a:srgbClr val="F1C232"/>
          </a:solidFill>
          <a:ln cap="flat" cmpd="sng" w="22860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0"/>
          <p:cNvSpPr txBox="1"/>
          <p:nvPr/>
        </p:nvSpPr>
        <p:spPr>
          <a:xfrm>
            <a:off x="5215475" y="1025175"/>
            <a:ext cx="10752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latin typeface="Oswald"/>
                <a:ea typeface="Oswald"/>
                <a:cs typeface="Oswald"/>
                <a:sym typeface="Oswald"/>
              </a:rPr>
              <a:t>DIET</a:t>
            </a:r>
            <a:endParaRPr b="1" sz="2200">
              <a:latin typeface="Oswald"/>
              <a:ea typeface="Oswald"/>
              <a:cs typeface="Oswald"/>
              <a:sym typeface="Oswald"/>
            </a:endParaRPr>
          </a:p>
        </p:txBody>
      </p:sp>
      <p:sp>
        <p:nvSpPr>
          <p:cNvPr id="107" name="Google Shape;107;p20"/>
          <p:cNvSpPr txBox="1"/>
          <p:nvPr/>
        </p:nvSpPr>
        <p:spPr>
          <a:xfrm>
            <a:off x="6197450" y="2167650"/>
            <a:ext cx="15027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200">
                <a:latin typeface="Oswald"/>
                <a:ea typeface="Oswald"/>
                <a:cs typeface="Oswald"/>
                <a:sym typeface="Oswald"/>
              </a:rPr>
              <a:t>FAMINE</a:t>
            </a:r>
            <a:endParaRPr b="1" sz="2200">
              <a:latin typeface="Oswald"/>
              <a:ea typeface="Oswald"/>
              <a:cs typeface="Oswald"/>
              <a:sym typeface="Oswald"/>
            </a:endParaRPr>
          </a:p>
          <a:p>
            <a:pPr indent="0" lvl="0" marL="0" rtl="0" algn="l">
              <a:spcBef>
                <a:spcPts val="0"/>
              </a:spcBef>
              <a:spcAft>
                <a:spcPts val="0"/>
              </a:spcAft>
              <a:buNone/>
            </a:pPr>
            <a:r>
              <a:rPr b="1" lang="en" sz="2200">
                <a:latin typeface="Oswald"/>
                <a:ea typeface="Oswald"/>
                <a:cs typeface="Oswald"/>
                <a:sym typeface="Oswald"/>
              </a:rPr>
              <a:t>RESPONSE</a:t>
            </a:r>
            <a:endParaRPr b="1" sz="2200">
              <a:latin typeface="Oswald"/>
              <a:ea typeface="Oswald"/>
              <a:cs typeface="Oswald"/>
              <a:sym typeface="Oswald"/>
            </a:endParaRPr>
          </a:p>
        </p:txBody>
      </p:sp>
      <p:sp>
        <p:nvSpPr>
          <p:cNvPr id="108" name="Google Shape;108;p20"/>
          <p:cNvSpPr txBox="1"/>
          <p:nvPr/>
        </p:nvSpPr>
        <p:spPr>
          <a:xfrm>
            <a:off x="3338875" y="4128775"/>
            <a:ext cx="15027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latin typeface="Oswald"/>
                <a:ea typeface="Oswald"/>
                <a:cs typeface="Oswald"/>
                <a:sym typeface="Oswald"/>
              </a:rPr>
              <a:t>FALL OFF</a:t>
            </a:r>
            <a:endParaRPr b="1" sz="2200">
              <a:latin typeface="Oswald"/>
              <a:ea typeface="Oswald"/>
              <a:cs typeface="Oswald"/>
              <a:sym typeface="Oswald"/>
            </a:endParaRPr>
          </a:p>
        </p:txBody>
      </p:sp>
      <p:sp>
        <p:nvSpPr>
          <p:cNvPr id="109" name="Google Shape;109;p20"/>
          <p:cNvSpPr txBox="1"/>
          <p:nvPr/>
        </p:nvSpPr>
        <p:spPr>
          <a:xfrm>
            <a:off x="1652625" y="2571750"/>
            <a:ext cx="15027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b="1" lang="en" sz="2200">
                <a:latin typeface="Oswald"/>
                <a:ea typeface="Oswald"/>
                <a:cs typeface="Oswald"/>
                <a:sym typeface="Oswald"/>
              </a:rPr>
              <a:t>FEAST RESPONSE</a:t>
            </a:r>
            <a:endParaRPr b="1" sz="2200">
              <a:latin typeface="Oswald"/>
              <a:ea typeface="Oswald"/>
              <a:cs typeface="Oswald"/>
              <a:sym typeface="Oswald"/>
            </a:endParaRPr>
          </a:p>
        </p:txBody>
      </p:sp>
      <p:sp>
        <p:nvSpPr>
          <p:cNvPr id="110" name="Google Shape;110;p20"/>
          <p:cNvSpPr txBox="1"/>
          <p:nvPr/>
        </p:nvSpPr>
        <p:spPr>
          <a:xfrm>
            <a:off x="3069300" y="1025175"/>
            <a:ext cx="1502700" cy="523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en" sz="2200">
                <a:latin typeface="Oswald"/>
                <a:ea typeface="Oswald"/>
                <a:cs typeface="Oswald"/>
                <a:sym typeface="Oswald"/>
              </a:rPr>
              <a:t>REPEAT</a:t>
            </a:r>
            <a:endParaRPr b="1" sz="2200">
              <a:latin typeface="Oswald"/>
              <a:ea typeface="Oswald"/>
              <a:cs typeface="Oswald"/>
              <a:sym typeface="Oswald"/>
            </a:endParaRPr>
          </a:p>
        </p:txBody>
      </p:sp>
      <p:sp>
        <p:nvSpPr>
          <p:cNvPr id="111" name="Google Shape;111;p20"/>
          <p:cNvSpPr txBox="1"/>
          <p:nvPr/>
        </p:nvSpPr>
        <p:spPr>
          <a:xfrm>
            <a:off x="5692600" y="1322875"/>
            <a:ext cx="1752300" cy="8313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Font typeface="Oswald"/>
              <a:buChar char="●"/>
            </a:pPr>
            <a:r>
              <a:rPr lang="en">
                <a:solidFill>
                  <a:schemeClr val="dk1"/>
                </a:solidFill>
                <a:highlight>
                  <a:schemeClr val="lt1"/>
                </a:highlight>
                <a:latin typeface="Oswald"/>
                <a:ea typeface="Oswald"/>
                <a:cs typeface="Oswald"/>
                <a:sym typeface="Oswald"/>
              </a:rPr>
              <a:t>Y</a:t>
            </a:r>
            <a:r>
              <a:rPr lang="en">
                <a:solidFill>
                  <a:schemeClr val="dk1"/>
                </a:solidFill>
                <a:highlight>
                  <a:schemeClr val="lt1"/>
                </a:highlight>
                <a:latin typeface="Oswald"/>
                <a:ea typeface="Oswald"/>
                <a:cs typeface="Oswald"/>
                <a:sym typeface="Oswald"/>
              </a:rPr>
              <a:t>ou begin with a desire to lose weight</a:t>
            </a:r>
            <a:endParaRPr>
              <a:solidFill>
                <a:schemeClr val="dk1"/>
              </a:solidFill>
              <a:highlight>
                <a:schemeClr val="lt1"/>
              </a:highlight>
              <a:latin typeface="Oswald"/>
              <a:ea typeface="Oswald"/>
              <a:cs typeface="Oswald"/>
              <a:sym typeface="Oswald"/>
            </a:endParaRPr>
          </a:p>
        </p:txBody>
      </p:sp>
      <p:sp>
        <p:nvSpPr>
          <p:cNvPr id="112" name="Google Shape;112;p20"/>
          <p:cNvSpPr txBox="1"/>
          <p:nvPr/>
        </p:nvSpPr>
        <p:spPr>
          <a:xfrm>
            <a:off x="6121250" y="3105750"/>
            <a:ext cx="2946600" cy="1693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Font typeface="Oswald"/>
              <a:buChar char="●"/>
            </a:pPr>
            <a:r>
              <a:rPr lang="en">
                <a:solidFill>
                  <a:schemeClr val="dk1"/>
                </a:solidFill>
                <a:highlight>
                  <a:schemeClr val="lt1"/>
                </a:highlight>
                <a:latin typeface="Oswald"/>
                <a:ea typeface="Oswald"/>
                <a:cs typeface="Oswald"/>
                <a:sym typeface="Oswald"/>
              </a:rPr>
              <a:t>You restrict food to lose weight and as a result of extreme caloric restriction,  you lose both lean muscle and fat mass. This process results in a decline in hormones which means lowered metabolic rate and increased fat storage</a:t>
            </a:r>
            <a:endParaRPr>
              <a:solidFill>
                <a:schemeClr val="dk1"/>
              </a:solidFill>
              <a:highlight>
                <a:schemeClr val="lt1"/>
              </a:highlight>
              <a:latin typeface="Oswald"/>
              <a:ea typeface="Oswald"/>
              <a:cs typeface="Oswald"/>
              <a:sym typeface="Oswald"/>
            </a:endParaRPr>
          </a:p>
        </p:txBody>
      </p:sp>
      <p:sp>
        <p:nvSpPr>
          <p:cNvPr id="113" name="Google Shape;113;p20"/>
          <p:cNvSpPr txBox="1"/>
          <p:nvPr/>
        </p:nvSpPr>
        <p:spPr>
          <a:xfrm>
            <a:off x="0" y="3433650"/>
            <a:ext cx="3339000" cy="16932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Font typeface="Oswald"/>
              <a:buChar char="●"/>
            </a:pPr>
            <a:r>
              <a:rPr lang="en">
                <a:solidFill>
                  <a:schemeClr val="dk1"/>
                </a:solidFill>
                <a:highlight>
                  <a:schemeClr val="lt1"/>
                </a:highlight>
                <a:latin typeface="Oswald"/>
                <a:ea typeface="Oswald"/>
                <a:cs typeface="Oswald"/>
                <a:sym typeface="Oswald"/>
              </a:rPr>
              <a:t>You experience low energy, poor mood, sleep disturbances, an </a:t>
            </a:r>
            <a:r>
              <a:rPr lang="en">
                <a:solidFill>
                  <a:schemeClr val="dk1"/>
                </a:solidFill>
                <a:highlight>
                  <a:schemeClr val="lt1"/>
                </a:highlight>
                <a:latin typeface="Oswald"/>
                <a:ea typeface="Oswald"/>
                <a:cs typeface="Oswald"/>
                <a:sym typeface="Oswald"/>
              </a:rPr>
              <a:t>inability</a:t>
            </a:r>
            <a:r>
              <a:rPr lang="en">
                <a:solidFill>
                  <a:schemeClr val="dk1"/>
                </a:solidFill>
                <a:highlight>
                  <a:schemeClr val="lt1"/>
                </a:highlight>
                <a:latin typeface="Oswald"/>
                <a:ea typeface="Oswald"/>
                <a:cs typeface="Oswald"/>
                <a:sym typeface="Oswald"/>
              </a:rPr>
              <a:t> to gain lean muscle mass. Your cravings to eat food you actually enjoy skyrocket, and as a result you indulge in the food you want, which leads to negative body image thoughts and rebound weight gain</a:t>
            </a:r>
            <a:endParaRPr>
              <a:solidFill>
                <a:schemeClr val="dk1"/>
              </a:solidFill>
              <a:highlight>
                <a:schemeClr val="lt1"/>
              </a:highlight>
              <a:latin typeface="Oswald"/>
              <a:ea typeface="Oswald"/>
              <a:cs typeface="Oswald"/>
              <a:sym typeface="Oswald"/>
            </a:endParaRPr>
          </a:p>
        </p:txBody>
      </p:sp>
      <p:sp>
        <p:nvSpPr>
          <p:cNvPr id="114" name="Google Shape;114;p20"/>
          <p:cNvSpPr txBox="1"/>
          <p:nvPr/>
        </p:nvSpPr>
        <p:spPr>
          <a:xfrm>
            <a:off x="311700" y="1372650"/>
            <a:ext cx="3190800" cy="10467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dk1"/>
              </a:buClr>
              <a:buSzPts val="1400"/>
              <a:buFont typeface="Oswald"/>
              <a:buChar char="●"/>
            </a:pPr>
            <a:r>
              <a:rPr lang="en">
                <a:solidFill>
                  <a:schemeClr val="dk1"/>
                </a:solidFill>
                <a:highlight>
                  <a:schemeClr val="lt1"/>
                </a:highlight>
                <a:latin typeface="Oswald"/>
                <a:ea typeface="Oswald"/>
                <a:cs typeface="Oswald"/>
                <a:sym typeface="Oswald"/>
              </a:rPr>
              <a:t>You gain all the weight back, which causes you to become unhappy with your body image again, and the cycle starts over again</a:t>
            </a:r>
            <a:endParaRPr>
              <a:solidFill>
                <a:schemeClr val="dk1"/>
              </a:solidFill>
              <a:highlight>
                <a:schemeClr val="lt1"/>
              </a:highlight>
              <a:latin typeface="Oswald"/>
              <a:ea typeface="Oswald"/>
              <a:cs typeface="Oswald"/>
              <a:sym typeface="Oswald"/>
            </a:endParaRPr>
          </a:p>
        </p:txBody>
      </p:sp>
      <p:sp>
        <p:nvSpPr>
          <p:cNvPr id="115" name="Google Shape;115;p20"/>
          <p:cNvSpPr/>
          <p:nvPr/>
        </p:nvSpPr>
        <p:spPr>
          <a:xfrm rot="8822023">
            <a:off x="5682542" y="4240980"/>
            <a:ext cx="876052" cy="522988"/>
          </a:xfrm>
          <a:prstGeom prst="bentArrow">
            <a:avLst>
              <a:gd fmla="val 25000" name="adj1"/>
              <a:gd fmla="val 25000" name="adj2"/>
              <a:gd fmla="val 25000" name="adj3"/>
              <a:gd fmla="val 43750" name="adj4"/>
            </a:avLst>
          </a:prstGeom>
          <a:solidFill>
            <a:schemeClr val="lt1"/>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1C232"/>
        </a:solidFill>
      </p:bgPr>
    </p:bg>
    <p:spTree>
      <p:nvGrpSpPr>
        <p:cNvPr id="119" name="Shape 119"/>
        <p:cNvGrpSpPr/>
        <p:nvPr/>
      </p:nvGrpSpPr>
      <p:grpSpPr>
        <a:xfrm>
          <a:off x="0" y="0"/>
          <a:ext cx="0" cy="0"/>
          <a:chOff x="0" y="0"/>
          <a:chExt cx="0" cy="0"/>
        </a:xfrm>
      </p:grpSpPr>
      <p:sp>
        <p:nvSpPr>
          <p:cNvPr id="120" name="Google Shape;120;p21"/>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latin typeface="Oswald Medium"/>
                <a:ea typeface="Oswald Medium"/>
                <a:cs typeface="Oswald Medium"/>
                <a:sym typeface="Oswald Medium"/>
              </a:rPr>
              <a:t>Are you eating enough food?</a:t>
            </a:r>
            <a:endParaRPr>
              <a:latin typeface="Oswald Medium"/>
              <a:ea typeface="Oswald Medium"/>
              <a:cs typeface="Oswald Medium"/>
              <a:sym typeface="Oswald Medium"/>
            </a:endParaRPr>
          </a:p>
        </p:txBody>
      </p:sp>
      <p:sp>
        <p:nvSpPr>
          <p:cNvPr id="121" name="Google Shape;121;p21"/>
          <p:cNvSpPr txBox="1"/>
          <p:nvPr>
            <p:ph idx="1" type="body"/>
          </p:nvPr>
        </p:nvSpPr>
        <p:spPr>
          <a:xfrm>
            <a:off x="386175" y="1152475"/>
            <a:ext cx="8446200" cy="36132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rPr lang="en">
                <a:solidFill>
                  <a:schemeClr val="lt1"/>
                </a:solidFill>
                <a:latin typeface="Oswald"/>
                <a:ea typeface="Oswald"/>
                <a:cs typeface="Oswald"/>
                <a:sym typeface="Oswald"/>
              </a:rPr>
              <a:t>Consistently taking in less energy (calories) than you are putting out (daily activity) is a stressor on the body. Overtime, this leads to a down regulation of optimal hormone levels and metabolic adaptation. Signs you may not be eating enough food include:</a:t>
            </a:r>
            <a:endParaRPr>
              <a:solidFill>
                <a:schemeClr val="lt1"/>
              </a:solidFill>
              <a:latin typeface="Oswald"/>
              <a:ea typeface="Oswald"/>
              <a:cs typeface="Oswald"/>
              <a:sym typeface="Oswald"/>
            </a:endParaRPr>
          </a:p>
          <a:p>
            <a:pPr indent="0" lvl="0" marL="0" rtl="0" algn="l">
              <a:lnSpc>
                <a:spcPct val="100000"/>
              </a:lnSpc>
              <a:spcBef>
                <a:spcPts val="0"/>
              </a:spcBef>
              <a:spcAft>
                <a:spcPts val="0"/>
              </a:spcAft>
              <a:buSzPts val="1100"/>
              <a:buNone/>
            </a:pPr>
            <a:r>
              <a:t/>
            </a:r>
            <a:endParaRPr>
              <a:solidFill>
                <a:schemeClr val="lt1"/>
              </a:solidFill>
              <a:latin typeface="Oswald"/>
              <a:ea typeface="Oswald"/>
              <a:cs typeface="Oswald"/>
              <a:sym typeface="Oswald"/>
            </a:endParaRPr>
          </a:p>
          <a:p>
            <a:pPr indent="0" lvl="0" marL="0" rtl="0" algn="l">
              <a:lnSpc>
                <a:spcPct val="100000"/>
              </a:lnSpc>
              <a:spcBef>
                <a:spcPts val="0"/>
              </a:spcBef>
              <a:spcAft>
                <a:spcPts val="0"/>
              </a:spcAft>
              <a:buSzPts val="1100"/>
              <a:buNone/>
            </a:pPr>
            <a:r>
              <a:rPr lang="en">
                <a:solidFill>
                  <a:schemeClr val="lt1"/>
                </a:solidFill>
                <a:latin typeface="Oswald"/>
                <a:ea typeface="Oswald"/>
                <a:cs typeface="Oswald"/>
                <a:sym typeface="Oswald"/>
              </a:rPr>
              <a:t>-Chronically feeling cold</a:t>
            </a:r>
            <a:endParaRPr>
              <a:solidFill>
                <a:schemeClr val="lt1"/>
              </a:solidFill>
              <a:latin typeface="Oswald"/>
              <a:ea typeface="Oswald"/>
              <a:cs typeface="Oswald"/>
              <a:sym typeface="Oswald"/>
            </a:endParaRPr>
          </a:p>
          <a:p>
            <a:pPr indent="0" lvl="0" marL="0" rtl="0" algn="l">
              <a:lnSpc>
                <a:spcPct val="100000"/>
              </a:lnSpc>
              <a:spcBef>
                <a:spcPts val="0"/>
              </a:spcBef>
              <a:spcAft>
                <a:spcPts val="0"/>
              </a:spcAft>
              <a:buSzPts val="1100"/>
              <a:buNone/>
            </a:pPr>
            <a:r>
              <a:rPr lang="en">
                <a:solidFill>
                  <a:schemeClr val="lt1"/>
                </a:solidFill>
                <a:latin typeface="Oswald"/>
                <a:ea typeface="Oswald"/>
                <a:cs typeface="Oswald"/>
                <a:sym typeface="Oswald"/>
              </a:rPr>
              <a:t>-Chronically feeling hungry</a:t>
            </a:r>
            <a:endParaRPr>
              <a:solidFill>
                <a:schemeClr val="lt1"/>
              </a:solidFill>
              <a:latin typeface="Oswald"/>
              <a:ea typeface="Oswald"/>
              <a:cs typeface="Oswald"/>
              <a:sym typeface="Oswald"/>
            </a:endParaRPr>
          </a:p>
          <a:p>
            <a:pPr indent="0" lvl="0" marL="0" rtl="0" algn="l">
              <a:lnSpc>
                <a:spcPct val="100000"/>
              </a:lnSpc>
              <a:spcBef>
                <a:spcPts val="0"/>
              </a:spcBef>
              <a:spcAft>
                <a:spcPts val="0"/>
              </a:spcAft>
              <a:buSzPts val="1100"/>
              <a:buNone/>
            </a:pPr>
            <a:r>
              <a:rPr lang="en">
                <a:solidFill>
                  <a:schemeClr val="lt1"/>
                </a:solidFill>
                <a:latin typeface="Oswald"/>
                <a:ea typeface="Oswald"/>
                <a:cs typeface="Oswald"/>
                <a:sym typeface="Oswald"/>
              </a:rPr>
              <a:t>-Never feeling hungry</a:t>
            </a:r>
            <a:endParaRPr>
              <a:solidFill>
                <a:schemeClr val="lt1"/>
              </a:solidFill>
              <a:latin typeface="Oswald"/>
              <a:ea typeface="Oswald"/>
              <a:cs typeface="Oswald"/>
              <a:sym typeface="Oswald"/>
            </a:endParaRPr>
          </a:p>
          <a:p>
            <a:pPr indent="0" lvl="0" marL="0" rtl="0" algn="l">
              <a:lnSpc>
                <a:spcPct val="100000"/>
              </a:lnSpc>
              <a:spcBef>
                <a:spcPts val="0"/>
              </a:spcBef>
              <a:spcAft>
                <a:spcPts val="0"/>
              </a:spcAft>
              <a:buSzPts val="1100"/>
              <a:buNone/>
            </a:pPr>
            <a:r>
              <a:rPr lang="en">
                <a:solidFill>
                  <a:schemeClr val="lt1"/>
                </a:solidFill>
                <a:latin typeface="Oswald"/>
                <a:ea typeface="Oswald"/>
                <a:cs typeface="Oswald"/>
                <a:sym typeface="Oswald"/>
              </a:rPr>
              <a:t>-Disrupted sleep patterns</a:t>
            </a:r>
            <a:endParaRPr>
              <a:solidFill>
                <a:schemeClr val="lt1"/>
              </a:solidFill>
              <a:latin typeface="Oswald"/>
              <a:ea typeface="Oswald"/>
              <a:cs typeface="Oswald"/>
              <a:sym typeface="Oswald"/>
            </a:endParaRPr>
          </a:p>
          <a:p>
            <a:pPr indent="0" lvl="0" marL="0" rtl="0" algn="l">
              <a:lnSpc>
                <a:spcPct val="100000"/>
              </a:lnSpc>
              <a:spcBef>
                <a:spcPts val="0"/>
              </a:spcBef>
              <a:spcAft>
                <a:spcPts val="0"/>
              </a:spcAft>
              <a:buSzPts val="1100"/>
              <a:buNone/>
            </a:pPr>
            <a:r>
              <a:rPr lang="en">
                <a:solidFill>
                  <a:schemeClr val="lt1"/>
                </a:solidFill>
                <a:latin typeface="Oswald"/>
                <a:ea typeface="Oswald"/>
                <a:cs typeface="Oswald"/>
                <a:sym typeface="Oswald"/>
              </a:rPr>
              <a:t>-Inability to gain muscle</a:t>
            </a:r>
            <a:endParaRPr>
              <a:solidFill>
                <a:schemeClr val="lt1"/>
              </a:solidFill>
              <a:latin typeface="Oswald"/>
              <a:ea typeface="Oswald"/>
              <a:cs typeface="Oswald"/>
              <a:sym typeface="Oswald"/>
            </a:endParaRPr>
          </a:p>
          <a:p>
            <a:pPr indent="0" lvl="0" marL="0" rtl="0" algn="l">
              <a:lnSpc>
                <a:spcPct val="100000"/>
              </a:lnSpc>
              <a:spcBef>
                <a:spcPts val="0"/>
              </a:spcBef>
              <a:spcAft>
                <a:spcPts val="0"/>
              </a:spcAft>
              <a:buSzPts val="1100"/>
              <a:buNone/>
            </a:pPr>
            <a:r>
              <a:rPr lang="en">
                <a:solidFill>
                  <a:schemeClr val="lt1"/>
                </a:solidFill>
                <a:latin typeface="Oswald"/>
                <a:ea typeface="Oswald"/>
                <a:cs typeface="Oswald"/>
                <a:sym typeface="Oswald"/>
              </a:rPr>
              <a:t>-Inability to lose body fat</a:t>
            </a:r>
            <a:endParaRPr>
              <a:solidFill>
                <a:schemeClr val="lt1"/>
              </a:solidFill>
              <a:latin typeface="Oswald"/>
              <a:ea typeface="Oswald"/>
              <a:cs typeface="Oswald"/>
              <a:sym typeface="Oswald"/>
            </a:endParaRPr>
          </a:p>
          <a:p>
            <a:pPr indent="0" lvl="0" marL="0" rtl="0" algn="l">
              <a:lnSpc>
                <a:spcPct val="100000"/>
              </a:lnSpc>
              <a:spcBef>
                <a:spcPts val="0"/>
              </a:spcBef>
              <a:spcAft>
                <a:spcPts val="0"/>
              </a:spcAft>
              <a:buSzPts val="1100"/>
              <a:buNone/>
            </a:pPr>
            <a:r>
              <a:rPr lang="en">
                <a:solidFill>
                  <a:schemeClr val="lt1"/>
                </a:solidFill>
                <a:latin typeface="Oswald"/>
                <a:ea typeface="Oswald"/>
                <a:cs typeface="Oswald"/>
                <a:sym typeface="Oswald"/>
              </a:rPr>
              <a:t>-Low energy/blood sugar crashes</a:t>
            </a:r>
            <a:endParaRPr>
              <a:solidFill>
                <a:schemeClr val="lt1"/>
              </a:solidFill>
              <a:latin typeface="Oswald"/>
              <a:ea typeface="Oswald"/>
              <a:cs typeface="Oswald"/>
              <a:sym typeface="Oswald"/>
            </a:endParaRPr>
          </a:p>
          <a:p>
            <a:pPr indent="0" lvl="0" marL="0" rtl="0" algn="l">
              <a:lnSpc>
                <a:spcPct val="100000"/>
              </a:lnSpc>
              <a:spcBef>
                <a:spcPts val="0"/>
              </a:spcBef>
              <a:spcAft>
                <a:spcPts val="0"/>
              </a:spcAft>
              <a:buSzPts val="1100"/>
              <a:buNone/>
            </a:pPr>
            <a:r>
              <a:rPr lang="en">
                <a:solidFill>
                  <a:schemeClr val="lt1"/>
                </a:solidFill>
                <a:latin typeface="Oswald"/>
                <a:ea typeface="Oswald"/>
                <a:cs typeface="Oswald"/>
                <a:sym typeface="Oswald"/>
              </a:rPr>
              <a:t>-Hair loss</a:t>
            </a:r>
            <a:endParaRPr>
              <a:solidFill>
                <a:schemeClr val="lt1"/>
              </a:solidFill>
              <a:latin typeface="Oswald"/>
              <a:ea typeface="Oswald"/>
              <a:cs typeface="Oswald"/>
              <a:sym typeface="Oswald"/>
            </a:endParaRPr>
          </a:p>
          <a:p>
            <a:pPr indent="0" lvl="0" marL="0" rtl="0" algn="l">
              <a:lnSpc>
                <a:spcPct val="100000"/>
              </a:lnSpc>
              <a:spcBef>
                <a:spcPts val="0"/>
              </a:spcBef>
              <a:spcAft>
                <a:spcPts val="0"/>
              </a:spcAft>
              <a:buSzPts val="1100"/>
              <a:buNone/>
            </a:pPr>
            <a:r>
              <a:rPr lang="en">
                <a:solidFill>
                  <a:schemeClr val="lt1"/>
                </a:solidFill>
                <a:latin typeface="Oswald"/>
                <a:ea typeface="Oswald"/>
                <a:cs typeface="Oswald"/>
                <a:sym typeface="Oswald"/>
              </a:rPr>
              <a:t>-Poor mood/mood swings</a:t>
            </a:r>
            <a:endParaRPr>
              <a:solidFill>
                <a:schemeClr val="lt1"/>
              </a:solidFill>
              <a:latin typeface="Oswald"/>
              <a:ea typeface="Oswald"/>
              <a:cs typeface="Oswald"/>
              <a:sym typeface="Oswald"/>
            </a:endParaRPr>
          </a:p>
          <a:p>
            <a:pPr indent="0" lvl="0" marL="0" rtl="0" algn="l">
              <a:lnSpc>
                <a:spcPct val="100000"/>
              </a:lnSpc>
              <a:spcBef>
                <a:spcPts val="0"/>
              </a:spcBef>
              <a:spcAft>
                <a:spcPts val="0"/>
              </a:spcAft>
              <a:buSzPts val="1100"/>
              <a:buNone/>
            </a:pPr>
            <a:r>
              <a:t/>
            </a:r>
            <a:endParaRPr sz="1900">
              <a:solidFill>
                <a:schemeClr val="lt1"/>
              </a:solidFill>
              <a:latin typeface="Oswald Light"/>
              <a:ea typeface="Oswald Light"/>
              <a:cs typeface="Oswald Light"/>
              <a:sym typeface="Oswald Light"/>
            </a:endParaRPr>
          </a:p>
          <a:p>
            <a:pPr indent="0" lvl="0" marL="0" rtl="0" algn="l">
              <a:lnSpc>
                <a:spcPct val="95000"/>
              </a:lnSpc>
              <a:spcBef>
                <a:spcPts val="0"/>
              </a:spcBef>
              <a:spcAft>
                <a:spcPts val="1200"/>
              </a:spcAft>
              <a:buSzPts val="523"/>
              <a:buNone/>
            </a:pPr>
            <a:r>
              <a:t/>
            </a:r>
            <a:endParaRPr sz="1055"/>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21"/>
                                        </p:tgtEl>
                                        <p:attrNameLst>
                                          <p:attrName>style.visibility</p:attrName>
                                        </p:attrNameLst>
                                      </p:cBhvr>
                                      <p:to>
                                        <p:strVal val="visible"/>
                                      </p:to>
                                    </p:set>
                                    <p:animEffect filter="fade" transition="in">
                                      <p:cBhvr>
                                        <p:cTn dur="1000"/>
                                        <p:tgtEl>
                                          <p:spTgt spid="12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